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86" r:id="rId2"/>
    <p:sldId id="262" r:id="rId3"/>
    <p:sldId id="263" r:id="rId4"/>
    <p:sldId id="264" r:id="rId5"/>
    <p:sldId id="265" r:id="rId6"/>
    <p:sldId id="266" r:id="rId7"/>
    <p:sldId id="267" r:id="rId8"/>
    <p:sldId id="268" r:id="rId9"/>
    <p:sldId id="269" r:id="rId10"/>
    <p:sldId id="256" r:id="rId11"/>
    <p:sldId id="257" r:id="rId12"/>
    <p:sldId id="258" r:id="rId13"/>
    <p:sldId id="259" r:id="rId14"/>
    <p:sldId id="260" r:id="rId15"/>
    <p:sldId id="261" r:id="rId16"/>
    <p:sldId id="287" r:id="rId17"/>
    <p:sldId id="278" r:id="rId18"/>
    <p:sldId id="279" r:id="rId19"/>
    <p:sldId id="280" r:id="rId20"/>
    <p:sldId id="281" r:id="rId21"/>
    <p:sldId id="282" r:id="rId22"/>
    <p:sldId id="283" r:id="rId23"/>
    <p:sldId id="284" r:id="rId24"/>
    <p:sldId id="285" r:id="rId25"/>
    <p:sldId id="270" r:id="rId26"/>
    <p:sldId id="271" r:id="rId27"/>
    <p:sldId id="272" r:id="rId28"/>
    <p:sldId id="273" r:id="rId29"/>
    <p:sldId id="274" r:id="rId30"/>
    <p:sldId id="275" r:id="rId31"/>
    <p:sldId id="276" r:id="rId3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2">
        <a:schemeClr val="bg1"/>
      </p:bgRef>
    </p:bg>
    <p:spTree>
      <p:nvGrpSpPr>
        <p:cNvPr id="1" name=""/>
        <p:cNvGrpSpPr/>
        <p:nvPr/>
      </p:nvGrpSpPr>
      <p:grpSpPr>
        <a:xfrm>
          <a:off x="0" y="0"/>
          <a:ext cx="0" cy="0"/>
          <a:chOff x="0" y="0"/>
          <a:chExt cx="0" cy="0"/>
        </a:xfrm>
      </p:grpSpPr>
      <p:sp>
        <p:nvSpPr>
          <p:cNvPr id="8" name="矩形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直線接點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標題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zh-TW" altLang="en-US" smtClean="0"/>
              <a:t>按一下以編輯母片標題樣式</a:t>
            </a:r>
            <a:endParaRPr kumimoji="0" lang="en-US"/>
          </a:p>
        </p:txBody>
      </p:sp>
      <p:sp>
        <p:nvSpPr>
          <p:cNvPr id="25" name="副標題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31" name="日期版面配置區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BEAD13-0566-4C6C-97E7-55F17F24B09F}" type="datetimeFigureOut">
              <a:rPr lang="zh-TW" altLang="en-US" smtClean="0"/>
              <a:pPr/>
              <a:t>2011/9/20</a:t>
            </a:fld>
            <a:endParaRPr lang="zh-TW" altLang="en-US"/>
          </a:p>
        </p:txBody>
      </p:sp>
      <p:sp>
        <p:nvSpPr>
          <p:cNvPr id="18" name="頁尾版面配置區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zh-TW" altLang="en-US"/>
          </a:p>
        </p:txBody>
      </p:sp>
      <p:sp>
        <p:nvSpPr>
          <p:cNvPr id="29" name="投影片編號版面配置區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3DA0BB7-265A-403C-9275-D587AB510EDC}"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5BBEAD13-0566-4C6C-97E7-55F17F24B09F}" type="datetimeFigureOut">
              <a:rPr lang="zh-TW" altLang="en-US" smtClean="0"/>
              <a:pPr/>
              <a:t>2011/9/20</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53200" y="274955"/>
            <a:ext cx="1524000" cy="5851525"/>
          </a:xfrm>
        </p:spPr>
        <p:txBody>
          <a:bodyPr vert="eaVert" ancho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42"/>
            <a:ext cx="60198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a:xfrm>
            <a:off x="4242816" y="6557946"/>
            <a:ext cx="2002464" cy="226902"/>
          </a:xfrm>
        </p:spPr>
        <p:txBody>
          <a:bodyPr/>
          <a:lstStyle>
            <a:extLst/>
          </a:lstStyle>
          <a:p>
            <a:fld id="{5BBEAD13-0566-4C6C-97E7-55F17F24B09F}" type="datetimeFigureOut">
              <a:rPr lang="zh-TW" altLang="en-US" smtClean="0"/>
              <a:pPr/>
              <a:t>2011/9/20</a:t>
            </a:fld>
            <a:endParaRPr lang="zh-TW" altLang="en-US"/>
          </a:p>
        </p:txBody>
      </p:sp>
      <p:sp>
        <p:nvSpPr>
          <p:cNvPr id="5" name="頁尾版面配置區 4"/>
          <p:cNvSpPr>
            <a:spLocks noGrp="1"/>
          </p:cNvSpPr>
          <p:nvPr>
            <p:ph type="ftr" sz="quarter" idx="11"/>
          </p:nvPr>
        </p:nvSpPr>
        <p:spPr>
          <a:xfrm>
            <a:off x="457200" y="6556248"/>
            <a:ext cx="3657600" cy="228600"/>
          </a:xfrm>
        </p:spPr>
        <p:txBody>
          <a:bodyPr/>
          <a:lstStyle>
            <a:extLst/>
          </a:lstStyle>
          <a:p>
            <a:endParaRPr lang="zh-TW" altLang="en-US"/>
          </a:p>
        </p:txBody>
      </p:sp>
      <p:sp>
        <p:nvSpPr>
          <p:cNvPr id="6" name="投影片編號版面配置區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3DA0BB7-265A-403C-9275-D587AB510EDC}"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5BBEAD13-0566-4C6C-97E7-55F17F24B09F}" type="datetimeFigureOut">
              <a:rPr lang="zh-TW" altLang="en-US" smtClean="0"/>
              <a:pPr/>
              <a:t>2011/9/20</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Ref idx="1001">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BEAD13-0566-4C6C-97E7-55F17F24B09F}" type="datetimeFigureOut">
              <a:rPr lang="zh-TW" altLang="en-US" smtClean="0"/>
              <a:pPr/>
              <a:t>2011/9/20</a:t>
            </a:fld>
            <a:endParaRPr lang="zh-TW" altLang="en-US"/>
          </a:p>
        </p:txBody>
      </p:sp>
      <p:sp>
        <p:nvSpPr>
          <p:cNvPr id="5" name="頁尾版面配置區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zh-TW" altLang="en-US"/>
          </a:p>
        </p:txBody>
      </p:sp>
      <p:sp>
        <p:nvSpPr>
          <p:cNvPr id="6" name="投影片編號版面配置區 5"/>
          <p:cNvSpPr>
            <a:spLocks noGrp="1"/>
          </p:cNvSpPr>
          <p:nvPr>
            <p:ph type="sldNum" sz="quarter" idx="12"/>
          </p:nvPr>
        </p:nvSpPr>
        <p:spPr>
          <a:xfrm>
            <a:off x="6733952" y="6555112"/>
            <a:ext cx="588336" cy="228600"/>
          </a:xfrm>
        </p:spPr>
        <p:txBody>
          <a:bodyPr/>
          <a:lstStyle>
            <a:extLst/>
          </a:lstStyle>
          <a:p>
            <a:fld id="{73DA0BB7-265A-403C-9275-D587AB510EDC}"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42048" cy="11430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5BBEAD13-0566-4C6C-97E7-55F17F24B09F}" type="datetimeFigureOut">
              <a:rPr lang="zh-TW" altLang="en-US" smtClean="0"/>
              <a:pPr/>
              <a:t>2011/9/20</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42048" cy="1143000"/>
          </a:xfrm>
        </p:spPr>
        <p:txBody>
          <a:bodyPr anchor="b"/>
          <a:lstStyle>
            <a:lvl1pPr>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5BBEAD13-0566-4C6C-97E7-55F17F24B09F}" type="datetimeFigureOut">
              <a:rPr lang="zh-TW" altLang="en-US" smtClean="0"/>
              <a:pPr/>
              <a:t>2011/9/20</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42048" cy="1143000"/>
          </a:xfrm>
        </p:spPr>
        <p:txBody>
          <a:bodyP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5BBEAD13-0566-4C6C-97E7-55F17F24B09F}" type="datetimeFigureOut">
              <a:rPr lang="zh-TW" altLang="en-US" smtClean="0"/>
              <a:pPr/>
              <a:t>2011/9/20</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solidFill>
                  <a:schemeClr val="tx2"/>
                </a:solidFill>
              </a:defRPr>
            </a:lvl1pPr>
            <a:extLst/>
          </a:lstStyle>
          <a:p>
            <a:fld id="{5BBEAD13-0566-4C6C-97E7-55F17F24B09F}" type="datetimeFigureOut">
              <a:rPr lang="zh-TW" altLang="en-US" smtClean="0"/>
              <a:pPr/>
              <a:t>2011/9/20</a:t>
            </a:fld>
            <a:endParaRPr lang="zh-TW" altLang="en-US"/>
          </a:p>
        </p:txBody>
      </p:sp>
      <p:sp>
        <p:nvSpPr>
          <p:cNvPr id="3" name="頁尾版面配置區 2"/>
          <p:cNvSpPr>
            <a:spLocks noGrp="1"/>
          </p:cNvSpPr>
          <p:nvPr>
            <p:ph type="ftr" sz="quarter" idx="11"/>
          </p:nvPr>
        </p:nvSpPr>
        <p:spPr/>
        <p:txBody>
          <a:bodyPr/>
          <a:lstStyle>
            <a:lvl1pPr>
              <a:defRPr>
                <a:solidFill>
                  <a:schemeClr val="tx2"/>
                </a:solidFill>
              </a:defRPr>
            </a:lvl1pPr>
            <a:extLst/>
          </a:lstStyle>
          <a:p>
            <a:endParaRPr lang="zh-TW" altLang="en-US"/>
          </a:p>
        </p:txBody>
      </p:sp>
      <p:sp>
        <p:nvSpPr>
          <p:cNvPr id="4" name="投影片編號版面配置區 3"/>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5BBEAD13-0566-4C6C-97E7-55F17F24B09F}" type="datetimeFigureOut">
              <a:rPr lang="zh-TW" altLang="en-US" smtClean="0"/>
              <a:pPr/>
              <a:t>2011/9/20</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bg>
      <p:bgRef idx="1002">
        <a:schemeClr val="bg2"/>
      </p:bgRef>
    </p:bg>
    <p:spTree>
      <p:nvGrpSpPr>
        <p:cNvPr id="1" name=""/>
        <p:cNvGrpSpPr/>
        <p:nvPr/>
      </p:nvGrpSpPr>
      <p:grpSpPr>
        <a:xfrm>
          <a:off x="0" y="0"/>
          <a:ext cx="0" cy="0"/>
          <a:chOff x="0" y="0"/>
          <a:chExt cx="0" cy="0"/>
        </a:xfrm>
      </p:grpSpPr>
      <p:sp>
        <p:nvSpPr>
          <p:cNvPr id="8" name="矩形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矩形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標題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zh-TW" altLang="en-US" smtClean="0"/>
              <a:t>按一下以編輯母片標題樣式</a:t>
            </a:r>
            <a:endParaRPr kumimoji="0" lang="en-US" dirty="0"/>
          </a:p>
        </p:txBody>
      </p:sp>
      <p:sp>
        <p:nvSpPr>
          <p:cNvPr id="4" name="文字版面配置區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zh-TW" altLang="en-US" smtClean="0"/>
              <a:t>按一下以編輯母片文字樣式</a:t>
            </a:r>
          </a:p>
        </p:txBody>
      </p:sp>
      <p:sp>
        <p:nvSpPr>
          <p:cNvPr id="5" name="日期版面配置區 4"/>
          <p:cNvSpPr>
            <a:spLocks noGrp="1"/>
          </p:cNvSpPr>
          <p:nvPr>
            <p:ph type="dt" sz="half" idx="10"/>
          </p:nvPr>
        </p:nvSpPr>
        <p:spPr/>
        <p:txBody>
          <a:bodyPr/>
          <a:lstStyle>
            <a:extLst/>
          </a:lstStyle>
          <a:p>
            <a:fld id="{5BBEAD13-0566-4C6C-97E7-55F17F24B09F}" type="datetimeFigureOut">
              <a:rPr lang="zh-TW" altLang="en-US" smtClean="0"/>
              <a:pPr/>
              <a:t>2011/9/20</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
        <p:nvSpPr>
          <p:cNvPr id="10" name="圖片版面配置區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zh-TW" altLang="en-US" smtClean="0"/>
              <a:t>按一下圖示以新增圖片</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矩形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標題版面配置區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zh-TW" altLang="en-US" smtClean="0"/>
              <a:t>按一下以編輯母片標題樣式</a:t>
            </a:r>
            <a:endParaRPr kumimoji="0" lang="en-US"/>
          </a:p>
        </p:txBody>
      </p:sp>
      <p:sp>
        <p:nvSpPr>
          <p:cNvPr id="31" name="文字版面配置區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7" name="日期版面配置區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BEAD13-0566-4C6C-97E7-55F17F24B09F}" type="datetimeFigureOut">
              <a:rPr lang="zh-TW" altLang="en-US" smtClean="0"/>
              <a:pPr/>
              <a:t>2011/9/20</a:t>
            </a:fld>
            <a:endParaRPr lang="zh-TW" altLang="en-US"/>
          </a:p>
        </p:txBody>
      </p:sp>
      <p:sp>
        <p:nvSpPr>
          <p:cNvPr id="4" name="頁尾版面配置區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zh-TW" altLang="en-US"/>
          </a:p>
        </p:txBody>
      </p:sp>
      <p:sp>
        <p:nvSpPr>
          <p:cNvPr id="16" name="投影片編號版面配置區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3DA0BB7-265A-403C-9275-D587AB510EDC}"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ocio.com.tw/forum/viewtopic.php?t=7" TargetMode="External"/><Relationship Id="rId2" Type="http://schemas.openxmlformats.org/officeDocument/2006/relationships/hyperlink" Target="http://philosophicalbooknotes.blogspot.com/2008/02/again.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dirty="0" smtClean="0"/>
              <a:t>前人翻譯經驗談</a:t>
            </a:r>
            <a:endParaRPr lang="zh-TW" altLang="en-US" dirty="0"/>
          </a:p>
        </p:txBody>
      </p:sp>
      <p:sp>
        <p:nvSpPr>
          <p:cNvPr id="3" name="副標題 2"/>
          <p:cNvSpPr>
            <a:spLocks noGrp="1"/>
          </p:cNvSpPr>
          <p:nvPr>
            <p:ph type="subTitle" idx="1"/>
          </p:nvPr>
        </p:nvSpPr>
        <p:spPr>
          <a:xfrm>
            <a:off x="3354442" y="3539864"/>
            <a:ext cx="5114778" cy="1833352"/>
          </a:xfrm>
        </p:spPr>
        <p:txBody>
          <a:bodyPr>
            <a:normAutofit/>
          </a:bodyPr>
          <a:lstStyle/>
          <a:p>
            <a:r>
              <a:rPr lang="zh-TW" altLang="en-US" dirty="0" smtClean="0"/>
              <a:t>呂宜親</a:t>
            </a:r>
            <a:endParaRPr lang="en-US" altLang="zh-TW" dirty="0" smtClean="0"/>
          </a:p>
          <a:p>
            <a:r>
              <a:rPr lang="zh-TW" altLang="en-US" dirty="0" smtClean="0"/>
              <a:t>陳思安</a:t>
            </a:r>
            <a:endParaRPr lang="en-US" altLang="zh-TW" dirty="0" smtClean="0"/>
          </a:p>
          <a:p>
            <a:r>
              <a:rPr lang="zh-TW" altLang="en-US" dirty="0" smtClean="0"/>
              <a:t>陳柏</a:t>
            </a:r>
            <a:r>
              <a:rPr lang="zh-TW" altLang="en-US" dirty="0" smtClean="0"/>
              <a:t>綸</a:t>
            </a:r>
            <a:endParaRPr lang="en-US" altLang="zh-TW" dirty="0" smtClean="0"/>
          </a:p>
          <a:p>
            <a:r>
              <a:rPr lang="zh-TW" altLang="en-US" dirty="0" smtClean="0"/>
              <a:t>瞿仲寬</a:t>
            </a:r>
            <a:endParaRPr lang="zh-TW"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dirty="0" smtClean="0"/>
              <a:t>方亦鵬</a:t>
            </a:r>
            <a:endParaRPr lang="zh-TW" altLang="en-US" dirty="0"/>
          </a:p>
        </p:txBody>
      </p:sp>
      <p:sp>
        <p:nvSpPr>
          <p:cNvPr id="3" name="副標題 2"/>
          <p:cNvSpPr>
            <a:spLocks noGrp="1"/>
          </p:cNvSpPr>
          <p:nvPr>
            <p:ph type="subTitle" idx="1"/>
          </p:nvPr>
        </p:nvSpPr>
        <p:spPr/>
        <p:txBody>
          <a:bodyPr/>
          <a:lstStyle/>
          <a:p>
            <a:r>
              <a:rPr lang="en-US" altLang="zh-TW" dirty="0" smtClean="0"/>
              <a:t>971002507 </a:t>
            </a:r>
            <a:r>
              <a:rPr lang="zh-TW" altLang="en-US" dirty="0" smtClean="0"/>
              <a:t>陳思安</a:t>
            </a:r>
            <a:endParaRPr lang="zh-TW"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r>
              <a:rPr lang="zh-TW" altLang="en-US" sz="3200" b="1" dirty="0" smtClean="0"/>
              <a:t>方亦鵬  </a:t>
            </a:r>
            <a:r>
              <a:rPr lang="en-US" altLang="zh-TW" sz="3200" b="1" dirty="0" smtClean="0"/>
              <a:t>(</a:t>
            </a:r>
            <a:r>
              <a:rPr lang="zh-TW" altLang="en-US" sz="3200" dirty="0" smtClean="0"/>
              <a:t>香港電視廣播有限公司翻譯</a:t>
            </a:r>
            <a:r>
              <a:rPr lang="zh-TW" altLang="en-US" sz="3200" dirty="0" smtClean="0"/>
              <a:t>員</a:t>
            </a:r>
            <a:r>
              <a:rPr lang="en-US" altLang="zh-TW" sz="3200" b="1" dirty="0" smtClean="0"/>
              <a:t>)</a:t>
            </a:r>
            <a:endParaRPr lang="zh-TW" altLang="en-US" sz="3200" b="1" dirty="0"/>
          </a:p>
        </p:txBody>
      </p:sp>
      <p:sp>
        <p:nvSpPr>
          <p:cNvPr id="3" name="內容版面配置區 2"/>
          <p:cNvSpPr>
            <a:spLocks noGrp="1"/>
          </p:cNvSpPr>
          <p:nvPr>
            <p:ph idx="1"/>
          </p:nvPr>
        </p:nvSpPr>
        <p:spPr/>
        <p:txBody>
          <a:bodyPr/>
          <a:lstStyle/>
          <a:p>
            <a:r>
              <a:rPr lang="zh-TW" altLang="en-US" dirty="0" smtClean="0"/>
              <a:t>主要工作</a:t>
            </a:r>
            <a:r>
              <a:rPr lang="en-US" altLang="zh-TW" dirty="0" smtClean="0"/>
              <a:t>:</a:t>
            </a:r>
            <a:r>
              <a:rPr lang="zh-TW" altLang="en-US" dirty="0" smtClean="0"/>
              <a:t> 翻譯字幕</a:t>
            </a:r>
            <a:endParaRPr lang="en-US" altLang="zh-TW" dirty="0" smtClean="0"/>
          </a:p>
          <a:p>
            <a:r>
              <a:rPr lang="zh-TW" altLang="en-US" dirty="0" smtClean="0"/>
              <a:t>流程</a:t>
            </a:r>
            <a:r>
              <a:rPr lang="en-US" altLang="zh-TW" dirty="0" smtClean="0"/>
              <a:t>:</a:t>
            </a:r>
          </a:p>
          <a:p>
            <a:pPr>
              <a:buNone/>
            </a:pPr>
            <a:r>
              <a:rPr lang="zh-TW" altLang="en-US" sz="2800" dirty="0" smtClean="0"/>
              <a:t> </a:t>
            </a:r>
            <a:r>
              <a:rPr lang="zh-TW" altLang="en-US" sz="2800" dirty="0" smtClean="0"/>
              <a:t>   →看影片</a:t>
            </a:r>
            <a:r>
              <a:rPr lang="en-US" altLang="zh-TW" sz="2800" dirty="0" smtClean="0"/>
              <a:t>:</a:t>
            </a:r>
            <a:r>
              <a:rPr lang="zh-TW" altLang="en-US" sz="2800" dirty="0" smtClean="0"/>
              <a:t> 了解原文內容、人物、故事背景</a:t>
            </a:r>
            <a:endParaRPr lang="en-US" altLang="zh-TW" sz="2800" dirty="0" smtClean="0"/>
          </a:p>
          <a:p>
            <a:pPr>
              <a:buNone/>
            </a:pPr>
            <a:r>
              <a:rPr lang="zh-TW" altLang="en-US" sz="2800" dirty="0" smtClean="0"/>
              <a:t>    →開始翻譯</a:t>
            </a:r>
            <a:r>
              <a:rPr lang="en-US" altLang="zh-TW" sz="2800" dirty="0" smtClean="0"/>
              <a:t>!</a:t>
            </a:r>
          </a:p>
          <a:p>
            <a:pPr>
              <a:buNone/>
            </a:pPr>
            <a:r>
              <a:rPr lang="zh-TW" altLang="en-US" sz="2400" dirty="0" smtClean="0"/>
              <a:t> </a:t>
            </a:r>
            <a:r>
              <a:rPr lang="zh-TW" altLang="en-US" sz="2400" dirty="0" smtClean="0"/>
              <a:t>     </a:t>
            </a:r>
            <a:r>
              <a:rPr lang="en-US" altLang="zh-TW" sz="2400" dirty="0" smtClean="0"/>
              <a:t>step 1: </a:t>
            </a:r>
            <a:r>
              <a:rPr lang="zh-TW" altLang="en-US" sz="2400" dirty="0" smtClean="0"/>
              <a:t>掌握節奏</a:t>
            </a:r>
            <a:endParaRPr lang="en-US" altLang="zh-TW" sz="2400" dirty="0" smtClean="0"/>
          </a:p>
          <a:p>
            <a:pPr>
              <a:buNone/>
            </a:pPr>
            <a:r>
              <a:rPr lang="zh-TW" altLang="en-US" sz="2400" dirty="0" smtClean="0"/>
              <a:t> </a:t>
            </a:r>
            <a:r>
              <a:rPr lang="zh-TW" altLang="en-US" sz="2400" dirty="0" smtClean="0"/>
              <a:t>    </a:t>
            </a:r>
            <a:r>
              <a:rPr lang="en-US" altLang="zh-TW" sz="2400" dirty="0" smtClean="0"/>
              <a:t> step 2: </a:t>
            </a:r>
            <a:r>
              <a:rPr lang="zh-TW" altLang="en-US" sz="2400" dirty="0" smtClean="0"/>
              <a:t>注意文稿內容是否正確、有完整意思</a:t>
            </a:r>
            <a:endParaRPr lang="en-US" altLang="zh-TW" sz="2400" dirty="0" smtClean="0"/>
          </a:p>
          <a:p>
            <a:pPr>
              <a:buNone/>
            </a:pPr>
            <a:r>
              <a:rPr lang="zh-TW" altLang="en-US" sz="2800" dirty="0" smtClean="0"/>
              <a:t>      →翻譯完成</a:t>
            </a:r>
            <a:r>
              <a:rPr lang="en-US" altLang="zh-TW" sz="2800" dirty="0" smtClean="0"/>
              <a:t>! </a:t>
            </a:r>
            <a:r>
              <a:rPr lang="zh-TW" altLang="en-US" sz="2800" dirty="0" smtClean="0"/>
              <a:t>校對</a:t>
            </a:r>
            <a:r>
              <a:rPr lang="en-US" altLang="zh-TW" sz="2800" dirty="0" smtClean="0"/>
              <a:t>:</a:t>
            </a:r>
            <a:r>
              <a:rPr lang="zh-TW" altLang="en-US" sz="2800" dirty="0" smtClean="0"/>
              <a:t> 重看影片，核對字幕。</a:t>
            </a:r>
            <a:endParaRPr lang="en-US" altLang="zh-TW" sz="28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95536" y="764704"/>
            <a:ext cx="8229600" cy="5289451"/>
          </a:xfrm>
        </p:spPr>
        <p:txBody>
          <a:bodyPr/>
          <a:lstStyle/>
          <a:p>
            <a:r>
              <a:rPr lang="en-US" altLang="zh-TW" b="1" dirty="0" smtClean="0"/>
              <a:t>Type and Time</a:t>
            </a:r>
          </a:p>
          <a:p>
            <a:endParaRPr lang="en-US" altLang="zh-TW" b="1" dirty="0" smtClean="0"/>
          </a:p>
          <a:p>
            <a:r>
              <a:rPr lang="zh-TW" altLang="en-US" sz="2800" dirty="0" smtClean="0"/>
              <a:t>兩小時長</a:t>
            </a:r>
            <a:r>
              <a:rPr lang="zh-TW" altLang="en-US" sz="2800" dirty="0" smtClean="0"/>
              <a:t>片</a:t>
            </a:r>
            <a:r>
              <a:rPr lang="en-US" altLang="zh-TW" sz="2800" dirty="0" smtClean="0"/>
              <a:t>:</a:t>
            </a:r>
            <a:r>
              <a:rPr lang="zh-TW" altLang="en-US" sz="2800" dirty="0" smtClean="0"/>
              <a:t> </a:t>
            </a:r>
            <a:r>
              <a:rPr lang="en-US" altLang="zh-TW" sz="2800" dirty="0" smtClean="0"/>
              <a:t>2~3</a:t>
            </a:r>
            <a:r>
              <a:rPr lang="zh-TW" altLang="en-US" sz="2800" dirty="0" smtClean="0"/>
              <a:t>天</a:t>
            </a:r>
            <a:endParaRPr lang="en-US" altLang="zh-TW" sz="2800" dirty="0" smtClean="0"/>
          </a:p>
          <a:p>
            <a:r>
              <a:rPr lang="zh-TW" altLang="en-US" sz="2800" dirty="0" smtClean="0"/>
              <a:t>一小時影集</a:t>
            </a:r>
            <a:r>
              <a:rPr lang="en-US" altLang="zh-TW" sz="2800" dirty="0" smtClean="0"/>
              <a:t>: 1~2</a:t>
            </a:r>
            <a:r>
              <a:rPr lang="zh-TW" altLang="en-US" sz="2800" dirty="0" smtClean="0"/>
              <a:t>天</a:t>
            </a:r>
            <a:endParaRPr lang="en-US" altLang="zh-TW" sz="2800" dirty="0" smtClean="0"/>
          </a:p>
          <a:p>
            <a:r>
              <a:rPr lang="zh-TW" altLang="en-US" sz="2800" dirty="0" smtClean="0"/>
              <a:t>紀錄片</a:t>
            </a:r>
            <a:endParaRPr lang="en-US" altLang="zh-TW" sz="2800" dirty="0" smtClean="0"/>
          </a:p>
          <a:p>
            <a:r>
              <a:rPr lang="zh-TW" altLang="en-US" sz="2800" dirty="0" smtClean="0"/>
              <a:t>音樂節目</a:t>
            </a:r>
            <a:endParaRPr lang="en-US" altLang="zh-TW" sz="2800" dirty="0" smtClean="0"/>
          </a:p>
          <a:p>
            <a:r>
              <a:rPr lang="zh-TW" altLang="en-US" sz="2800" dirty="0" smtClean="0"/>
              <a:t>頒獎典禮</a:t>
            </a:r>
            <a:endParaRPr lang="en-US" altLang="zh-TW" sz="2800" dirty="0" smtClean="0"/>
          </a:p>
          <a:p>
            <a:endParaRPr lang="zh-TW"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404664"/>
            <a:ext cx="8229600" cy="5721499"/>
          </a:xfrm>
        </p:spPr>
        <p:txBody>
          <a:bodyPr/>
          <a:lstStyle/>
          <a:p>
            <a:pPr>
              <a:buNone/>
            </a:pPr>
            <a:r>
              <a:rPr lang="en-US" altLang="zh-TW" dirty="0" smtClean="0"/>
              <a:t>Challenges:</a:t>
            </a:r>
          </a:p>
          <a:p>
            <a:pPr>
              <a:buNone/>
            </a:pPr>
            <a:endParaRPr lang="en-US" altLang="zh-TW" dirty="0" smtClean="0"/>
          </a:p>
          <a:p>
            <a:r>
              <a:rPr lang="zh-TW" altLang="en-US" dirty="0" smtClean="0"/>
              <a:t>字數</a:t>
            </a:r>
            <a:r>
              <a:rPr lang="zh-TW" altLang="en-US" dirty="0" smtClean="0"/>
              <a:t>限制</a:t>
            </a:r>
            <a:endParaRPr lang="en-US" altLang="zh-TW" dirty="0" smtClean="0"/>
          </a:p>
          <a:p>
            <a:pPr>
              <a:buNone/>
            </a:pPr>
            <a:r>
              <a:rPr lang="zh-TW" altLang="en-US" dirty="0" smtClean="0"/>
              <a:t>     →</a:t>
            </a:r>
            <a:r>
              <a:rPr lang="zh-TW" altLang="en-US" dirty="0" smtClean="0"/>
              <a:t> </a:t>
            </a:r>
            <a:r>
              <a:rPr lang="zh-TW" altLang="en-US" dirty="0" smtClean="0"/>
              <a:t>電視螢幕一次只能顯示一行字幕</a:t>
            </a:r>
            <a:r>
              <a:rPr lang="en-US" altLang="zh-TW" dirty="0" smtClean="0"/>
              <a:t>(15pts)</a:t>
            </a:r>
          </a:p>
          <a:p>
            <a:pPr>
              <a:buNone/>
            </a:pPr>
            <a:r>
              <a:rPr lang="en-US" altLang="zh-TW" dirty="0" smtClean="0"/>
              <a:t> </a:t>
            </a:r>
            <a:r>
              <a:rPr lang="en-US" altLang="zh-TW" dirty="0" smtClean="0"/>
              <a:t>    </a:t>
            </a:r>
            <a:r>
              <a:rPr lang="zh-TW" altLang="en-US" dirty="0" smtClean="0"/>
              <a:t>→ 語意清楚且讓觀眾看懂</a:t>
            </a:r>
            <a:endParaRPr lang="en-US" altLang="zh-TW" dirty="0" smtClean="0"/>
          </a:p>
          <a:p>
            <a:r>
              <a:rPr lang="zh-TW" altLang="en-US" dirty="0" smtClean="0"/>
              <a:t>時間限制</a:t>
            </a:r>
            <a:endParaRPr lang="en-US" altLang="zh-TW" dirty="0" smtClean="0"/>
          </a:p>
          <a:p>
            <a:pPr>
              <a:buNone/>
            </a:pPr>
            <a:r>
              <a:rPr lang="zh-TW" altLang="en-US" dirty="0" smtClean="0"/>
              <a:t>    → 準確對應</a:t>
            </a:r>
            <a:r>
              <a:rPr lang="en-US" altLang="zh-TW" dirty="0" smtClean="0"/>
              <a:t>speaker</a:t>
            </a:r>
          </a:p>
          <a:p>
            <a:pPr>
              <a:buNone/>
            </a:pPr>
            <a:endParaRPr lang="en-US" altLang="zh-TW" dirty="0" smtClean="0"/>
          </a:p>
          <a:p>
            <a:pPr>
              <a:buNone/>
            </a:pPr>
            <a:endParaRPr lang="en-US" altLang="zh-TW"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476672"/>
            <a:ext cx="8229600" cy="5649491"/>
          </a:xfrm>
        </p:spPr>
        <p:txBody>
          <a:bodyPr/>
          <a:lstStyle/>
          <a:p>
            <a:pPr>
              <a:buNone/>
            </a:pPr>
            <a:endParaRPr lang="en-US" altLang="zh-TW" dirty="0" smtClean="0"/>
          </a:p>
          <a:p>
            <a:pPr>
              <a:buNone/>
            </a:pPr>
            <a:r>
              <a:rPr lang="en-US" altLang="zh-TW" b="1" dirty="0" smtClean="0"/>
              <a:t>Challenges:</a:t>
            </a:r>
          </a:p>
          <a:p>
            <a:r>
              <a:rPr lang="zh-TW" altLang="en-US" dirty="0" smtClean="0"/>
              <a:t>內容</a:t>
            </a:r>
            <a:r>
              <a:rPr lang="en-US" altLang="zh-TW" dirty="0" smtClean="0"/>
              <a:t>: </a:t>
            </a:r>
            <a:endParaRPr lang="en-US" altLang="zh-TW" dirty="0" smtClean="0"/>
          </a:p>
          <a:p>
            <a:pPr>
              <a:buNone/>
            </a:pPr>
            <a:r>
              <a:rPr lang="zh-TW" altLang="en-US" dirty="0" smtClean="0"/>
              <a:t>    → 文化差異 </a:t>
            </a:r>
            <a:endParaRPr lang="en-US" altLang="zh-TW" dirty="0" smtClean="0"/>
          </a:p>
          <a:p>
            <a:pPr>
              <a:buNone/>
            </a:pPr>
            <a:r>
              <a:rPr lang="zh-TW" altLang="en-US" dirty="0" smtClean="0"/>
              <a:t>    → 用語差異</a:t>
            </a:r>
            <a:r>
              <a:rPr lang="zh-TW" altLang="en-US" dirty="0" smtClean="0"/>
              <a:t> </a:t>
            </a:r>
            <a:r>
              <a:rPr lang="en-US" altLang="zh-TW" dirty="0" smtClean="0"/>
              <a:t>ex: </a:t>
            </a:r>
            <a:r>
              <a:rPr lang="zh-TW" altLang="en-US" dirty="0" smtClean="0"/>
              <a:t>俚語</a:t>
            </a:r>
            <a:endParaRPr lang="en-US" altLang="zh-TW" dirty="0" smtClean="0"/>
          </a:p>
          <a:p>
            <a:pPr>
              <a:buNone/>
            </a:pPr>
            <a:r>
              <a:rPr lang="zh-TW" altLang="en-US" dirty="0" smtClean="0"/>
              <a:t>    → 語言混亂</a:t>
            </a:r>
            <a:endParaRPr lang="en-US" altLang="zh-TW" dirty="0" smtClean="0"/>
          </a:p>
          <a:p>
            <a:pPr>
              <a:buNone/>
            </a:pPr>
            <a:endParaRPr lang="en-US" altLang="zh-TW" dirty="0" smtClean="0"/>
          </a:p>
          <a:p>
            <a:pPr>
              <a:buNone/>
            </a:pPr>
            <a:endParaRPr lang="en-US" altLang="zh-TW" dirty="0" smtClean="0"/>
          </a:p>
          <a:p>
            <a:pPr>
              <a:buNone/>
            </a:pPr>
            <a:endParaRPr lang="zh-TW"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764704"/>
            <a:ext cx="8229600" cy="5361459"/>
          </a:xfrm>
        </p:spPr>
        <p:txBody>
          <a:bodyPr/>
          <a:lstStyle/>
          <a:p>
            <a:pPr>
              <a:buNone/>
            </a:pPr>
            <a:r>
              <a:rPr lang="zh-TW" altLang="en-US" b="1" dirty="0" smtClean="0"/>
              <a:t>字幕翻譯趨勢</a:t>
            </a:r>
            <a:endParaRPr lang="en-US" altLang="zh-TW" b="1" dirty="0" smtClean="0"/>
          </a:p>
          <a:p>
            <a:pPr>
              <a:buNone/>
            </a:pPr>
            <a:endParaRPr lang="en-US" altLang="zh-TW" dirty="0" smtClean="0"/>
          </a:p>
          <a:p>
            <a:r>
              <a:rPr lang="zh-TW" altLang="en-US" dirty="0" smtClean="0"/>
              <a:t>對白越來越多</a:t>
            </a:r>
            <a:endParaRPr lang="en-US" altLang="zh-TW" dirty="0" smtClean="0"/>
          </a:p>
          <a:p>
            <a:r>
              <a:rPr lang="zh-TW" altLang="en-US" dirty="0" smtClean="0"/>
              <a:t>講話速度變</a:t>
            </a:r>
            <a:r>
              <a:rPr lang="zh-TW" altLang="en-US" dirty="0" smtClean="0"/>
              <a:t>快</a:t>
            </a:r>
            <a:endParaRPr lang="en-US" altLang="zh-TW" dirty="0" smtClean="0"/>
          </a:p>
          <a:p>
            <a:r>
              <a:rPr lang="zh-TW" altLang="en-US" dirty="0" smtClean="0"/>
              <a:t>節目內容越趨專精</a:t>
            </a:r>
            <a:endParaRPr lang="en-US" altLang="zh-TW" dirty="0" smtClean="0"/>
          </a:p>
          <a:p>
            <a:endParaRPr lang="zh-TW"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p:nvPr>
        </p:nvSpPr>
        <p:spPr/>
        <p:txBody>
          <a:bodyPr/>
          <a:lstStyle/>
          <a:p>
            <a:r>
              <a:rPr lang="zh-TW" altLang="en-US" dirty="0" smtClean="0"/>
              <a:t>陳威任</a:t>
            </a:r>
            <a:endParaRPr lang="zh-TW" altLang="en-US" dirty="0"/>
          </a:p>
        </p:txBody>
      </p:sp>
      <p:sp>
        <p:nvSpPr>
          <p:cNvPr id="5" name="副標題 4"/>
          <p:cNvSpPr>
            <a:spLocks noGrp="1"/>
          </p:cNvSpPr>
          <p:nvPr>
            <p:ph type="subTitle" idx="1"/>
          </p:nvPr>
        </p:nvSpPr>
        <p:spPr/>
        <p:txBody>
          <a:bodyPr/>
          <a:lstStyle/>
          <a:p>
            <a:r>
              <a:rPr lang="zh-TW" altLang="en-US" dirty="0" smtClean="0"/>
              <a:t>陳柏綸</a:t>
            </a:r>
            <a:endParaRPr lang="zh-TW"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zh-TW" altLang="en-US" dirty="0" smtClean="0"/>
              <a:t>陳威任</a:t>
            </a:r>
          </a:p>
        </p:txBody>
      </p:sp>
      <p:sp>
        <p:nvSpPr>
          <p:cNvPr id="4099" name="Rectangle 3"/>
          <p:cNvSpPr>
            <a:spLocks noGrp="1" noChangeArrowheads="1"/>
          </p:cNvSpPr>
          <p:nvPr>
            <p:ph idx="1"/>
          </p:nvPr>
        </p:nvSpPr>
        <p:spPr/>
        <p:txBody>
          <a:bodyPr/>
          <a:lstStyle/>
          <a:p>
            <a:pPr eaLnBrk="1" hangingPunct="1"/>
            <a:endParaRPr lang="zh-TW" altLang="zh-TW" smtClean="0"/>
          </a:p>
        </p:txBody>
      </p:sp>
      <p:pic>
        <p:nvPicPr>
          <p:cNvPr id="4100" name="Picture 6" descr="197902_10150168357180409_611135408_8558577_3953816_n"/>
          <p:cNvPicPr>
            <a:picLocks noChangeAspect="1" noChangeArrowheads="1"/>
          </p:cNvPicPr>
          <p:nvPr/>
        </p:nvPicPr>
        <p:blipFill>
          <a:blip r:embed="rId2" cstate="print"/>
          <a:srcRect/>
          <a:stretch>
            <a:fillRect/>
          </a:stretch>
        </p:blipFill>
        <p:spPr bwMode="auto">
          <a:xfrm>
            <a:off x="-212725" y="20567650"/>
            <a:ext cx="5857875" cy="4391025"/>
          </a:xfrm>
          <a:prstGeom prst="rect">
            <a:avLst/>
          </a:prstGeom>
          <a:noFill/>
          <a:ln w="9525">
            <a:noFill/>
            <a:miter lim="800000"/>
            <a:headEnd/>
            <a:tailEnd/>
          </a:ln>
        </p:spPr>
      </p:pic>
      <p:pic>
        <p:nvPicPr>
          <p:cNvPr id="4101" name="Picture 7" descr="fair 2"/>
          <p:cNvPicPr>
            <a:picLocks noChangeAspect="1" noChangeArrowheads="1"/>
          </p:cNvPicPr>
          <p:nvPr/>
        </p:nvPicPr>
        <p:blipFill>
          <a:blip r:embed="rId2" cstate="print"/>
          <a:srcRect/>
          <a:stretch>
            <a:fillRect/>
          </a:stretch>
        </p:blipFill>
        <p:spPr bwMode="auto">
          <a:xfrm>
            <a:off x="3962400" y="2209800"/>
            <a:ext cx="4381500" cy="3284538"/>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zh-TW" altLang="en-US" smtClean="0"/>
              <a:t>開始接觸翻譯時所遇到的困難</a:t>
            </a:r>
          </a:p>
        </p:txBody>
      </p:sp>
      <p:sp>
        <p:nvSpPr>
          <p:cNvPr id="5123" name="Rectangle 3"/>
          <p:cNvSpPr>
            <a:spLocks noGrp="1" noChangeArrowheads="1"/>
          </p:cNvSpPr>
          <p:nvPr>
            <p:ph idx="1"/>
          </p:nvPr>
        </p:nvSpPr>
        <p:spPr/>
        <p:txBody>
          <a:bodyPr/>
          <a:lstStyle/>
          <a:p>
            <a:pPr eaLnBrk="1" hangingPunct="1"/>
            <a:r>
              <a:rPr lang="zh-TW" altLang="en-US" sz="3200" smtClean="0"/>
              <a:t>翻議需要拿捏筆者的語氣與情境</a:t>
            </a:r>
            <a:r>
              <a:rPr lang="en-US" altLang="zh-TW" sz="3200" smtClean="0"/>
              <a:t>,</a:t>
            </a:r>
            <a:r>
              <a:rPr lang="zh-TW" altLang="en-US" sz="3200" smtClean="0"/>
              <a:t>常常會遇到看不懂句子的狀況</a:t>
            </a:r>
            <a:r>
              <a:rPr lang="en-US" altLang="zh-TW" sz="3200" smtClean="0"/>
              <a:t>. </a:t>
            </a:r>
          </a:p>
          <a:p>
            <a:pPr eaLnBrk="1" hangingPunct="1"/>
            <a:endParaRPr lang="en-US" altLang="zh-TW" sz="3600" smtClean="0"/>
          </a:p>
          <a:p>
            <a:pPr eaLnBrk="1" hangingPunct="1"/>
            <a:r>
              <a:rPr lang="zh-TW" altLang="en-US" sz="3200" smtClean="0"/>
              <a:t>無法進入文章的情境</a:t>
            </a:r>
            <a:endParaRPr lang="en-US" altLang="zh-TW" sz="3200" smtClean="0"/>
          </a:p>
          <a:p>
            <a:pPr eaLnBrk="1" hangingPunct="1"/>
            <a:endParaRPr lang="en-US" altLang="zh-TW" smtClean="0"/>
          </a:p>
          <a:p>
            <a:pPr eaLnBrk="1" hangingPunct="1"/>
            <a:endParaRPr lang="en-US" altLang="zh-TW" sz="3600" smtClean="0"/>
          </a:p>
          <a:p>
            <a:pPr eaLnBrk="1" hangingPunct="1"/>
            <a:r>
              <a:rPr lang="zh-TW" altLang="en-US" sz="3600" smtClean="0"/>
              <a:t>定義出自己的能力範圍</a:t>
            </a:r>
          </a:p>
          <a:p>
            <a:pPr eaLnBrk="1" hangingPunct="1"/>
            <a:endParaRPr lang="en-US" altLang="zh-TW" sz="360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zh-TW" altLang="en-US" smtClean="0"/>
              <a:t>建議</a:t>
            </a:r>
            <a:r>
              <a:rPr lang="en-US" altLang="zh-TW" smtClean="0"/>
              <a:t>:</a:t>
            </a:r>
          </a:p>
        </p:txBody>
      </p:sp>
      <p:sp>
        <p:nvSpPr>
          <p:cNvPr id="6147" name="Rectangle 3"/>
          <p:cNvSpPr>
            <a:spLocks noGrp="1" noChangeArrowheads="1"/>
          </p:cNvSpPr>
          <p:nvPr>
            <p:ph idx="1"/>
          </p:nvPr>
        </p:nvSpPr>
        <p:spPr/>
        <p:txBody>
          <a:bodyPr/>
          <a:lstStyle/>
          <a:p>
            <a:pPr eaLnBrk="1" hangingPunct="1"/>
            <a:r>
              <a:rPr lang="zh-TW" altLang="en-US" smtClean="0"/>
              <a:t>重新拿起文法書</a:t>
            </a:r>
            <a:r>
              <a:rPr lang="en-US" altLang="zh-TW" smtClean="0"/>
              <a:t>,</a:t>
            </a:r>
            <a:r>
              <a:rPr lang="zh-TW" altLang="en-US" smtClean="0"/>
              <a:t>文法與英文能力要夠水準才能夠精準判斷文意</a:t>
            </a:r>
          </a:p>
          <a:p>
            <a:pPr eaLnBrk="1" hangingPunct="1"/>
            <a:endParaRPr lang="zh-TW" altLang="en-US" smtClean="0"/>
          </a:p>
          <a:p>
            <a:pPr eaLnBrk="1" hangingPunct="1"/>
            <a:r>
              <a:rPr kumimoji="0" lang="zh-TW" altLang="en-US" smtClean="0"/>
              <a:t>從大量閱讀開始累積對文字的敏感度</a:t>
            </a:r>
            <a:r>
              <a:rPr kumimoji="0" lang="en-US" altLang="zh-TW" smtClean="0"/>
              <a:t>,</a:t>
            </a:r>
            <a:r>
              <a:rPr kumimoji="0" lang="zh-TW" altLang="en-US" smtClean="0"/>
              <a:t>實際翻譯從小段落開始翻譯起</a:t>
            </a:r>
            <a:r>
              <a:rPr kumimoji="0" lang="en-US" altLang="zh-TW" smtClean="0"/>
              <a:t>,</a:t>
            </a:r>
            <a:r>
              <a:rPr kumimoji="0" lang="zh-TW" altLang="en-US" smtClean="0"/>
              <a:t>去翻譯成不同程度的中文</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標題 1"/>
          <p:cNvSpPr>
            <a:spLocks noGrp="1"/>
          </p:cNvSpPr>
          <p:nvPr>
            <p:ph type="ctrTitle"/>
          </p:nvPr>
        </p:nvSpPr>
        <p:spPr/>
        <p:txBody>
          <a:bodyPr/>
          <a:lstStyle/>
          <a:p>
            <a:r>
              <a:rPr lang="zh-TW" altLang="zh-TW" b="1" dirty="0" smtClean="0">
                <a:latin typeface="微軟正黑體" pitchFamily="34" charset="-120"/>
                <a:ea typeface="微軟正黑體" pitchFamily="34" charset="-120"/>
              </a:rPr>
              <a:t>鄭</a:t>
            </a:r>
            <a:r>
              <a:rPr lang="zh-TW" altLang="zh-TW" b="1" dirty="0" smtClean="0">
                <a:latin typeface="微軟正黑體" pitchFamily="34" charset="-120"/>
                <a:ea typeface="微軟正黑體" pitchFamily="34" charset="-120"/>
              </a:rPr>
              <a:t>義愷</a:t>
            </a:r>
            <a:endParaRPr lang="zh-TW" altLang="en-US" b="1" dirty="0" smtClean="0">
              <a:latin typeface="微軟正黑體" pitchFamily="34" charset="-120"/>
              <a:ea typeface="微軟正黑體" pitchFamily="34" charset="-120"/>
            </a:endParaRPr>
          </a:p>
        </p:txBody>
      </p:sp>
      <p:sp>
        <p:nvSpPr>
          <p:cNvPr id="3075" name="副標題 2"/>
          <p:cNvSpPr>
            <a:spLocks noGrp="1"/>
          </p:cNvSpPr>
          <p:nvPr>
            <p:ph type="subTitle" idx="1"/>
          </p:nvPr>
        </p:nvSpPr>
        <p:spPr/>
        <p:txBody>
          <a:bodyPr/>
          <a:lstStyle/>
          <a:p>
            <a:r>
              <a:rPr lang="zh-TW" altLang="en-US" smtClean="0">
                <a:latin typeface="微軟正黑體" pitchFamily="34" charset="-120"/>
                <a:ea typeface="微軟正黑體" pitchFamily="34" charset="-120"/>
              </a:rPr>
              <a:t>英文四  呂宜親</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標題 1"/>
          <p:cNvSpPr>
            <a:spLocks noGrp="1"/>
          </p:cNvSpPr>
          <p:nvPr>
            <p:ph type="title"/>
          </p:nvPr>
        </p:nvSpPr>
        <p:spPr/>
        <p:txBody>
          <a:bodyPr/>
          <a:lstStyle/>
          <a:p>
            <a:r>
              <a:rPr lang="zh-TW" altLang="en-US" smtClean="0"/>
              <a:t>成語的運用</a:t>
            </a:r>
          </a:p>
        </p:txBody>
      </p:sp>
      <p:sp>
        <p:nvSpPr>
          <p:cNvPr id="3" name="內容版面配置區 2"/>
          <p:cNvSpPr>
            <a:spLocks noGrp="1"/>
          </p:cNvSpPr>
          <p:nvPr>
            <p:ph idx="1"/>
          </p:nvPr>
        </p:nvSpPr>
        <p:spPr>
          <a:xfrm>
            <a:off x="1752600" y="1828800"/>
            <a:ext cx="4310063" cy="4267200"/>
          </a:xfrm>
        </p:spPr>
        <p:txBody>
          <a:bodyPr/>
          <a:lstStyle/>
          <a:p>
            <a:pPr marL="0" indent="0">
              <a:buFont typeface="Wingdings" pitchFamily="2" charset="2"/>
              <a:buNone/>
              <a:defRPr/>
            </a:pPr>
            <a:r>
              <a:rPr lang="zh-TW" altLang="en-US" dirty="0"/>
              <a:t> </a:t>
            </a:r>
            <a:r>
              <a:rPr lang="zh-TW" altLang="en-US" dirty="0" smtClean="0"/>
              <a:t>           嚇了一跳</a:t>
            </a:r>
            <a:endParaRPr lang="en-US" altLang="zh-TW" dirty="0" smtClean="0"/>
          </a:p>
          <a:p>
            <a:pPr>
              <a:defRPr/>
            </a:pPr>
            <a:endParaRPr lang="en-US" altLang="zh-TW" dirty="0"/>
          </a:p>
          <a:p>
            <a:pPr>
              <a:defRPr/>
            </a:pPr>
            <a:endParaRPr lang="en-US" altLang="zh-TW" dirty="0" smtClean="0"/>
          </a:p>
          <a:p>
            <a:pPr marL="0" indent="0">
              <a:buFont typeface="Wingdings" pitchFamily="2" charset="2"/>
              <a:buNone/>
              <a:defRPr/>
            </a:pPr>
            <a:r>
              <a:rPr lang="zh-TW" altLang="en-US" dirty="0" smtClean="0"/>
              <a:t>           毛骨悚然</a:t>
            </a:r>
            <a:endParaRPr lang="en-US" altLang="zh-TW" dirty="0" smtClean="0"/>
          </a:p>
          <a:p>
            <a:pPr>
              <a:defRPr/>
            </a:pPr>
            <a:endParaRPr lang="en-US" altLang="zh-TW" dirty="0"/>
          </a:p>
          <a:p>
            <a:pPr>
              <a:defRPr/>
            </a:pPr>
            <a:endParaRPr lang="en-US" altLang="zh-TW" dirty="0" smtClean="0"/>
          </a:p>
          <a:p>
            <a:pPr marL="0" indent="0">
              <a:buFont typeface="Wingdings" pitchFamily="2" charset="2"/>
              <a:buNone/>
              <a:defRPr/>
            </a:pPr>
            <a:r>
              <a:rPr lang="zh-TW" altLang="en-US" dirty="0" smtClean="0"/>
              <a:t>           寒毛盡戴</a:t>
            </a:r>
            <a:endParaRPr lang="en-US" altLang="zh-TW" dirty="0"/>
          </a:p>
        </p:txBody>
      </p:sp>
      <p:sp>
        <p:nvSpPr>
          <p:cNvPr id="4" name="向下箭號 3"/>
          <p:cNvSpPr/>
          <p:nvPr/>
        </p:nvSpPr>
        <p:spPr>
          <a:xfrm>
            <a:off x="3962400" y="2438400"/>
            <a:ext cx="381000" cy="838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5" name="向下箭號 4"/>
          <p:cNvSpPr/>
          <p:nvPr/>
        </p:nvSpPr>
        <p:spPr>
          <a:xfrm>
            <a:off x="3962400" y="4114800"/>
            <a:ext cx="381000" cy="838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zh-TW" altLang="en-US" smtClean="0"/>
              <a:t>翻譯成不同程度的中文</a:t>
            </a:r>
          </a:p>
        </p:txBody>
      </p:sp>
      <p:sp>
        <p:nvSpPr>
          <p:cNvPr id="8195" name="Rectangle 3"/>
          <p:cNvSpPr>
            <a:spLocks noGrp="1" noChangeArrowheads="1"/>
          </p:cNvSpPr>
          <p:nvPr>
            <p:ph idx="1"/>
          </p:nvPr>
        </p:nvSpPr>
        <p:spPr/>
        <p:txBody>
          <a:bodyPr/>
          <a:lstStyle/>
          <a:p>
            <a:pPr eaLnBrk="1" hangingPunct="1"/>
            <a:r>
              <a:rPr lang="zh-TW" altLang="en-US" smtClean="0"/>
              <a:t>提升自我語言能力以及訓練對文字的敏感度</a:t>
            </a:r>
            <a:r>
              <a:rPr lang="en-US" altLang="zh-TW" smtClean="0"/>
              <a:t>,</a:t>
            </a:r>
            <a:r>
              <a:rPr lang="zh-TW" altLang="en-US" smtClean="0"/>
              <a:t>詩 論文 散文的語言文字都不盡相同</a:t>
            </a:r>
            <a:r>
              <a:rPr lang="en-US" altLang="zh-TW" smtClean="0"/>
              <a:t>.  </a:t>
            </a:r>
            <a:r>
              <a:rPr lang="zh-TW" altLang="en-US" smtClean="0"/>
              <a:t>精要  簡單  或口語</a:t>
            </a:r>
            <a:r>
              <a:rPr lang="en-US" altLang="zh-TW" smtClean="0"/>
              <a:t>.</a:t>
            </a:r>
          </a:p>
          <a:p>
            <a:pPr eaLnBrk="1" hangingPunct="1"/>
            <a:endParaRPr lang="en-US" altLang="zh-TW" smtClean="0"/>
          </a:p>
          <a:p>
            <a:pPr eaLnBrk="1" hangingPunct="1"/>
            <a:r>
              <a:rPr lang="zh-TW" altLang="en-US" smtClean="0"/>
              <a:t>原文的倒裝句該適度地反正，話沒說完的句子要補足，絕不能譯得像文法句子一樣。</a:t>
            </a:r>
            <a:endParaRPr kumimoji="0" lang="en-US" altLang="zh-TW"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zh-TW" sz="3400" smtClean="0"/>
              <a:t>Example</a:t>
            </a:r>
            <a:br>
              <a:rPr lang="en-US" altLang="zh-TW" sz="3400" smtClean="0"/>
            </a:br>
            <a:endParaRPr lang="en-US" altLang="zh-TW" sz="3400" smtClean="0"/>
          </a:p>
        </p:txBody>
      </p:sp>
      <p:sp>
        <p:nvSpPr>
          <p:cNvPr id="9219" name="Rectangle 3"/>
          <p:cNvSpPr>
            <a:spLocks noGrp="1" noChangeArrowheads="1"/>
          </p:cNvSpPr>
          <p:nvPr>
            <p:ph idx="1"/>
          </p:nvPr>
        </p:nvSpPr>
        <p:spPr/>
        <p:txBody>
          <a:bodyPr/>
          <a:lstStyle/>
          <a:p>
            <a:pPr eaLnBrk="1" hangingPunct="1"/>
            <a:r>
              <a:rPr lang="en-US" altLang="zh-TW" smtClean="0"/>
              <a:t>The true harvest of my daily life is somewhat as</a:t>
            </a:r>
            <a:br>
              <a:rPr lang="en-US" altLang="zh-TW" smtClean="0"/>
            </a:br>
            <a:r>
              <a:rPr lang="en-US" altLang="zh-TW" smtClean="0"/>
              <a:t>intangible and indescribable as the tints of morning or evening.</a:t>
            </a:r>
            <a:br>
              <a:rPr lang="en-US" altLang="zh-TW" smtClean="0"/>
            </a:br>
            <a:r>
              <a:rPr lang="en-US" altLang="zh-TW" smtClean="0"/>
              <a:t/>
            </a:r>
            <a:br>
              <a:rPr lang="en-US" altLang="zh-TW" smtClean="0"/>
            </a:br>
            <a:r>
              <a:rPr lang="zh-TW" altLang="en-US" smtClean="0"/>
              <a:t>我一天生活的真正收穫，如晨暮之際的天色，無形而不可名狀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zh-TW" altLang="en-US" smtClean="0"/>
              <a:t>給初學者的建議</a:t>
            </a:r>
          </a:p>
        </p:txBody>
      </p:sp>
      <p:sp>
        <p:nvSpPr>
          <p:cNvPr id="10243" name="Rectangle 3"/>
          <p:cNvSpPr>
            <a:spLocks noGrp="1" noChangeArrowheads="1"/>
          </p:cNvSpPr>
          <p:nvPr>
            <p:ph idx="1"/>
          </p:nvPr>
        </p:nvSpPr>
        <p:spPr/>
        <p:txBody>
          <a:bodyPr/>
          <a:lstStyle/>
          <a:p>
            <a:pPr eaLnBrk="1" hangingPunct="1">
              <a:buFont typeface="Wingdings" pitchFamily="2" charset="2"/>
              <a:buNone/>
            </a:pPr>
            <a:r>
              <a:rPr lang="en-US" altLang="zh-TW" smtClean="0"/>
              <a:t>    </a:t>
            </a:r>
            <a:r>
              <a:rPr lang="zh-TW" altLang="en-US" smtClean="0"/>
              <a:t>翻譯是很高深的文字藝術 如果對於翻譯有興趣的 要花很大的心力鑽研國文跟英文的文化深度 </a:t>
            </a:r>
            <a:r>
              <a:rPr lang="en-US" altLang="zh-TW" smtClean="0"/>
              <a:t>.</a:t>
            </a:r>
          </a:p>
          <a:p>
            <a:pPr eaLnBrk="1" hangingPunct="1">
              <a:buFont typeface="Wingdings" pitchFamily="2" charset="2"/>
              <a:buNone/>
            </a:pPr>
            <a:r>
              <a:rPr lang="en-US" altLang="zh-TW" smtClean="0"/>
              <a:t>   </a:t>
            </a:r>
          </a:p>
          <a:p>
            <a:pPr eaLnBrk="1" hangingPunct="1">
              <a:buFont typeface="Wingdings" pitchFamily="2" charset="2"/>
              <a:buNone/>
            </a:pPr>
            <a:r>
              <a:rPr lang="en-US" altLang="zh-TW" smtClean="0"/>
              <a:t>    </a:t>
            </a:r>
            <a:r>
              <a:rPr lang="zh-TW" altLang="en-US" smtClean="0"/>
              <a:t>英文能力還不夠好 就別想做英翻中 中文造詣不到位 也就別想 中翻英了</a:t>
            </a:r>
            <a:r>
              <a:rPr lang="en-US" altLang="zh-TW" smtClean="0"/>
              <a:t>.</a:t>
            </a:r>
          </a:p>
          <a:p>
            <a:pPr eaLnBrk="1" hangingPunct="1">
              <a:buFont typeface="Wingdings" pitchFamily="2" charset="2"/>
              <a:buNone/>
            </a:pPr>
            <a:r>
              <a:rPr lang="en-US" altLang="zh-TW" smtClean="0"/>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標題 1"/>
          <p:cNvSpPr>
            <a:spLocks noGrp="1"/>
          </p:cNvSpPr>
          <p:nvPr>
            <p:ph type="title"/>
          </p:nvPr>
        </p:nvSpPr>
        <p:spPr/>
        <p:txBody>
          <a:bodyPr/>
          <a:lstStyle/>
          <a:p>
            <a:r>
              <a:rPr lang="zh-TW" altLang="en-US" smtClean="0"/>
              <a:t>丁俊元</a:t>
            </a:r>
          </a:p>
        </p:txBody>
      </p:sp>
      <p:sp>
        <p:nvSpPr>
          <p:cNvPr id="11267" name="內容版面配置區 2"/>
          <p:cNvSpPr>
            <a:spLocks noGrp="1"/>
          </p:cNvSpPr>
          <p:nvPr>
            <p:ph idx="1"/>
          </p:nvPr>
        </p:nvSpPr>
        <p:spPr/>
        <p:txBody>
          <a:bodyPr/>
          <a:lstStyle/>
          <a:p>
            <a:r>
              <a:rPr lang="zh-TW" altLang="zh-TW" smtClean="0"/>
              <a:t>協助日日春翻譯與妓權相關的文宣資料，中翻英以及英翻中兩者都有。翻譯過的文件類別包含日日春給國外贊助單位的結案報告，國際妓權雜誌的中文版等。另外，本人也同時在日日春舉辦活動邀請國外妓權人士來台交流運動經驗時擔任地陪，在有需要時做簡單的口譯。為協助國外妓運人士進行即席口譯的場合有：與日日春的工作會議，訪問主流婦權團體，遊行舞台上的簡短發言等。</a:t>
            </a:r>
          </a:p>
          <a:p>
            <a:endParaRPr lang="zh-TW" altLang="en-US"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dirty="0" smtClean="0"/>
              <a:t>張明權</a:t>
            </a:r>
            <a:r>
              <a:rPr lang="zh-TW" altLang="en-US" dirty="0" smtClean="0"/>
              <a:t>先生</a:t>
            </a:r>
            <a:endParaRPr lang="zh-TW" altLang="en-US" dirty="0"/>
          </a:p>
        </p:txBody>
      </p:sp>
      <p:sp>
        <p:nvSpPr>
          <p:cNvPr id="3" name="副標題 2"/>
          <p:cNvSpPr>
            <a:spLocks noGrp="1"/>
          </p:cNvSpPr>
          <p:nvPr>
            <p:ph type="subTitle" idx="1"/>
          </p:nvPr>
        </p:nvSpPr>
        <p:spPr/>
        <p:txBody>
          <a:bodyPr/>
          <a:lstStyle/>
          <a:p>
            <a:r>
              <a:rPr lang="zh-TW" altLang="en-US" dirty="0" smtClean="0"/>
              <a:t>瞿仲寬</a:t>
            </a:r>
            <a:endParaRPr lang="zh-TW" altLang="en-US"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699792" y="3645024"/>
            <a:ext cx="2049560" cy="293539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8256994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作者簡介</a:t>
            </a:r>
            <a:endParaRPr lang="zh-TW" altLang="en-US" dirty="0"/>
          </a:p>
        </p:txBody>
      </p:sp>
      <p:sp>
        <p:nvSpPr>
          <p:cNvPr id="3" name="內容版面配置區 2"/>
          <p:cNvSpPr>
            <a:spLocks noGrp="1"/>
          </p:cNvSpPr>
          <p:nvPr>
            <p:ph idx="1"/>
          </p:nvPr>
        </p:nvSpPr>
        <p:spPr/>
        <p:txBody>
          <a:bodyPr>
            <a:normAutofit/>
          </a:bodyPr>
          <a:lstStyle/>
          <a:p>
            <a:r>
              <a:rPr lang="zh-TW" altLang="zh-TW" dirty="0" smtClean="0"/>
              <a:t>江蘇</a:t>
            </a:r>
            <a:r>
              <a:rPr lang="zh-TW" altLang="zh-TW" dirty="0"/>
              <a:t>大學外國語學院副教授，英語語言文學碩士，上外博士課程班進修</a:t>
            </a:r>
            <a:r>
              <a:rPr lang="zh-TW" altLang="zh-TW" dirty="0" smtClean="0"/>
              <a:t>。</a:t>
            </a:r>
            <a:endParaRPr lang="en-US" altLang="zh-TW" dirty="0" smtClean="0"/>
          </a:p>
          <a:p>
            <a:r>
              <a:rPr lang="zh-TW" altLang="zh-TW" dirty="0" smtClean="0"/>
              <a:t>主要</a:t>
            </a:r>
            <a:r>
              <a:rPr lang="zh-TW" altLang="zh-TW" dirty="0"/>
              <a:t>從事英語語言學和翻譯學研究，在國內外學術期刊發表論文</a:t>
            </a:r>
            <a:r>
              <a:rPr lang="en-US" altLang="zh-TW" dirty="0"/>
              <a:t>10</a:t>
            </a:r>
            <a:r>
              <a:rPr lang="zh-TW" altLang="zh-TW" dirty="0"/>
              <a:t>餘篇，出版譯著兩部，發表其他文章</a:t>
            </a:r>
            <a:r>
              <a:rPr lang="en-US" altLang="zh-TW" dirty="0"/>
              <a:t>20</a:t>
            </a:r>
            <a:r>
              <a:rPr lang="zh-TW" altLang="zh-TW" dirty="0"/>
              <a:t>餘篇，有大量翻譯實踐經驗，翻譯總字數接近</a:t>
            </a:r>
            <a:r>
              <a:rPr lang="en-US" altLang="zh-TW" dirty="0"/>
              <a:t>200</a:t>
            </a:r>
            <a:r>
              <a:rPr lang="zh-TW" altLang="zh-TW" dirty="0" smtClean="0"/>
              <a:t>萬</a:t>
            </a:r>
            <a:r>
              <a:rPr lang="zh-TW" altLang="en-US" dirty="0" smtClean="0"/>
              <a:t>。</a:t>
            </a:r>
            <a:endParaRPr lang="en-US" altLang="zh-TW" dirty="0" smtClean="0"/>
          </a:p>
          <a:p>
            <a:r>
              <a:rPr lang="zh-TW" altLang="en-US" dirty="0" smtClean="0"/>
              <a:t>作者認為翻譯給他最大的啟發是：</a:t>
            </a:r>
            <a:r>
              <a:rPr lang="zh-TW" altLang="zh-TW" dirty="0"/>
              <a:t>翻譯本質上是一種實踐，譯者在翻譯實踐中又遵循著自己</a:t>
            </a:r>
            <a:r>
              <a:rPr lang="zh-TW" altLang="zh-TW" dirty="0" smtClean="0"/>
              <a:t>的</a:t>
            </a:r>
            <a:r>
              <a:rPr lang="zh-TW" altLang="en-US" dirty="0" smtClean="0"/>
              <a:t>「</a:t>
            </a:r>
            <a:r>
              <a:rPr lang="zh-TW" altLang="zh-TW" dirty="0" smtClean="0"/>
              <a:t>經驗法則</a:t>
            </a:r>
            <a:r>
              <a:rPr lang="zh-TW" altLang="en-US" dirty="0" smtClean="0"/>
              <a:t>」。</a:t>
            </a:r>
            <a:endParaRPr lang="zh-TW" altLang="zh-TW" dirty="0"/>
          </a:p>
          <a:p>
            <a:endParaRPr lang="zh-TW" altLang="zh-TW" dirty="0"/>
          </a:p>
          <a:p>
            <a:endParaRPr lang="zh-TW" altLang="en-US" dirty="0"/>
          </a:p>
        </p:txBody>
      </p:sp>
    </p:spTree>
    <p:extLst>
      <p:ext uri="{BB962C8B-B14F-4D97-AF65-F5344CB8AC3E}">
        <p14:creationId xmlns:p14="http://schemas.microsoft.com/office/powerpoint/2010/main" xmlns="" val="8916481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翻譯經驗</a:t>
            </a:r>
            <a:endParaRPr lang="zh-TW" altLang="en-US" dirty="0"/>
          </a:p>
        </p:txBody>
      </p:sp>
      <p:sp>
        <p:nvSpPr>
          <p:cNvPr id="3" name="內容版面配置區 2"/>
          <p:cNvSpPr>
            <a:spLocks noGrp="1"/>
          </p:cNvSpPr>
          <p:nvPr>
            <p:ph idx="1"/>
          </p:nvPr>
        </p:nvSpPr>
        <p:spPr/>
        <p:txBody>
          <a:bodyPr>
            <a:normAutofit/>
          </a:bodyPr>
          <a:lstStyle/>
          <a:p>
            <a:r>
              <a:rPr lang="zh-TW" altLang="zh-TW" dirty="0"/>
              <a:t>確保理解</a:t>
            </a:r>
            <a:r>
              <a:rPr lang="zh-TW" altLang="zh-TW" dirty="0" smtClean="0"/>
              <a:t>原文</a:t>
            </a:r>
            <a:endParaRPr lang="en-US" altLang="zh-TW" dirty="0" smtClean="0"/>
          </a:p>
          <a:p>
            <a:pPr marL="0" indent="0">
              <a:buNone/>
            </a:pPr>
            <a:endParaRPr lang="zh-TW" altLang="zh-TW" dirty="0"/>
          </a:p>
          <a:p>
            <a:r>
              <a:rPr lang="zh-TW" altLang="zh-TW" dirty="0"/>
              <a:t>確保熟悉查找翻譯資料的方法</a:t>
            </a:r>
          </a:p>
          <a:p>
            <a:pPr marL="0" indent="0">
              <a:buNone/>
            </a:pPr>
            <a:endParaRPr lang="zh-TW" altLang="zh-TW" dirty="0"/>
          </a:p>
          <a:p>
            <a:r>
              <a:rPr lang="zh-TW" altLang="zh-TW" dirty="0"/>
              <a:t>翻譯好的文本一定要</a:t>
            </a:r>
            <a:r>
              <a:rPr lang="zh-TW" altLang="zh-TW" dirty="0" smtClean="0"/>
              <a:t>校對</a:t>
            </a:r>
            <a:endParaRPr lang="zh-TW" altLang="zh-TW" dirty="0"/>
          </a:p>
          <a:p>
            <a:pPr marL="0" indent="0">
              <a:buNone/>
            </a:pPr>
            <a:endParaRPr lang="zh-TW" altLang="zh-TW" dirty="0"/>
          </a:p>
          <a:p>
            <a:r>
              <a:rPr lang="zh-TW" altLang="zh-TW" dirty="0"/>
              <a:t>虛心接受別人的批評意見</a:t>
            </a:r>
          </a:p>
          <a:p>
            <a:pPr marL="0" indent="0">
              <a:buNone/>
            </a:pPr>
            <a:endParaRPr lang="zh-TW" altLang="zh-TW" dirty="0"/>
          </a:p>
          <a:p>
            <a:r>
              <a:rPr lang="zh-TW" altLang="zh-TW" dirty="0"/>
              <a:t>對他人經驗的</a:t>
            </a:r>
            <a:r>
              <a:rPr lang="zh-TW" altLang="zh-TW" dirty="0" smtClean="0"/>
              <a:t>汲取</a:t>
            </a:r>
            <a:endParaRPr lang="zh-TW" altLang="en-US" dirty="0"/>
          </a:p>
        </p:txBody>
      </p:sp>
    </p:spTree>
    <p:extLst>
      <p:ext uri="{BB962C8B-B14F-4D97-AF65-F5344CB8AC3E}">
        <p14:creationId xmlns:p14="http://schemas.microsoft.com/office/powerpoint/2010/main" xmlns="" val="8964729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確保理解原文</a:t>
            </a:r>
            <a:endParaRPr lang="zh-TW" altLang="en-US" dirty="0"/>
          </a:p>
        </p:txBody>
      </p:sp>
      <p:sp>
        <p:nvSpPr>
          <p:cNvPr id="3" name="內容版面配置區 2"/>
          <p:cNvSpPr>
            <a:spLocks noGrp="1"/>
          </p:cNvSpPr>
          <p:nvPr>
            <p:ph idx="1"/>
          </p:nvPr>
        </p:nvSpPr>
        <p:spPr/>
        <p:txBody>
          <a:bodyPr/>
          <a:lstStyle/>
          <a:p>
            <a:r>
              <a:rPr lang="zh-TW" altLang="en-US" dirty="0" smtClean="0"/>
              <a:t>題材的選擇和了解程度的多寡很重要。</a:t>
            </a:r>
            <a:endParaRPr lang="en-US" altLang="zh-TW" dirty="0" smtClean="0"/>
          </a:p>
          <a:p>
            <a:r>
              <a:rPr lang="en-US" altLang="zh-TW" dirty="0" smtClean="0"/>
              <a:t>Ex:</a:t>
            </a:r>
            <a:r>
              <a:rPr lang="zh-TW" altLang="en-US" dirty="0" smtClean="0"/>
              <a:t> 商用英語，法律、醫學文件、其他專業領域、各種文學和文類</a:t>
            </a:r>
            <a:r>
              <a:rPr lang="en-US" altLang="zh-TW" dirty="0" smtClean="0"/>
              <a:t>…</a:t>
            </a:r>
            <a:r>
              <a:rPr lang="zh-TW" altLang="en-US" dirty="0" smtClean="0"/>
              <a:t>等。</a:t>
            </a:r>
            <a:endParaRPr lang="zh-TW" altLang="en-US" dirty="0"/>
          </a:p>
        </p:txBody>
      </p:sp>
    </p:spTree>
    <p:extLst>
      <p:ext uri="{BB962C8B-B14F-4D97-AF65-F5344CB8AC3E}">
        <p14:creationId xmlns:p14="http://schemas.microsoft.com/office/powerpoint/2010/main" xmlns="" val="32510570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zh-TW" dirty="0" smtClean="0"/>
              <a:t>確保熟悉</a:t>
            </a:r>
            <a:r>
              <a:rPr lang="zh-TW" altLang="en-US" dirty="0" smtClean="0"/>
              <a:t>尋找</a:t>
            </a:r>
            <a:r>
              <a:rPr lang="zh-TW" altLang="zh-TW" dirty="0" smtClean="0"/>
              <a:t>翻譯資料的方法</a:t>
            </a:r>
            <a:br>
              <a:rPr lang="zh-TW" altLang="zh-TW" dirty="0" smtClean="0"/>
            </a:br>
            <a:endParaRPr lang="zh-TW" altLang="en-US" dirty="0"/>
          </a:p>
        </p:txBody>
      </p:sp>
      <p:sp>
        <p:nvSpPr>
          <p:cNvPr id="3" name="內容版面配置區 2"/>
          <p:cNvSpPr>
            <a:spLocks noGrp="1"/>
          </p:cNvSpPr>
          <p:nvPr>
            <p:ph idx="1"/>
          </p:nvPr>
        </p:nvSpPr>
        <p:spPr/>
        <p:txBody>
          <a:bodyPr/>
          <a:lstStyle/>
          <a:p>
            <a:r>
              <a:rPr lang="zh-TW" altLang="en-US" dirty="0" smtClean="0"/>
              <a:t>很多東西會是從未碰過的，必須確保自己善用網路資源或其他方法，搜尋並了解翻譯原文的意義和用法。</a:t>
            </a:r>
            <a:endParaRPr lang="zh-TW" altLang="en-US" dirty="0"/>
          </a:p>
        </p:txBody>
      </p:sp>
    </p:spTree>
    <p:extLst>
      <p:ext uri="{BB962C8B-B14F-4D97-AF65-F5344CB8AC3E}">
        <p14:creationId xmlns:p14="http://schemas.microsoft.com/office/powerpoint/2010/main" xmlns="" val="12189017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標題 1"/>
          <p:cNvSpPr>
            <a:spLocks noGrp="1"/>
          </p:cNvSpPr>
          <p:nvPr>
            <p:ph type="title"/>
          </p:nvPr>
        </p:nvSpPr>
        <p:spPr/>
        <p:txBody>
          <a:bodyPr/>
          <a:lstStyle/>
          <a:p>
            <a:r>
              <a:rPr lang="zh-TW" altLang="en-US" b="1" smtClean="0">
                <a:latin typeface="微軟正黑體" pitchFamily="34" charset="-120"/>
                <a:ea typeface="微軟正黑體" pitchFamily="34" charset="-120"/>
              </a:rPr>
              <a:t>基本介紹</a:t>
            </a:r>
          </a:p>
        </p:txBody>
      </p:sp>
      <p:sp>
        <p:nvSpPr>
          <p:cNvPr id="3" name="內容版面配置區 2"/>
          <p:cNvSpPr>
            <a:spLocks noGrp="1"/>
          </p:cNvSpPr>
          <p:nvPr>
            <p:ph idx="1"/>
          </p:nvPr>
        </p:nvSpPr>
        <p:spPr/>
        <p:txBody>
          <a:bodyPr/>
          <a:lstStyle/>
          <a:p>
            <a:pPr>
              <a:spcBef>
                <a:spcPts val="2400"/>
              </a:spcBef>
              <a:buFontTx/>
              <a:buBlip>
                <a:blip r:embed="rId2"/>
              </a:buBlip>
            </a:pPr>
            <a:r>
              <a:rPr lang="zh-TW" altLang="zh-TW" smtClean="0">
                <a:latin typeface="微軟正黑體" pitchFamily="34" charset="-120"/>
                <a:ea typeface="微軟正黑體" pitchFamily="34" charset="-120"/>
              </a:rPr>
              <a:t>鄭義愷</a:t>
            </a:r>
            <a:r>
              <a:rPr lang="zh-TW" altLang="en-US"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花名</a:t>
            </a:r>
            <a:r>
              <a:rPr lang="en-US" altLang="zh-TW" smtClean="0">
                <a:latin typeface="微軟正黑體" pitchFamily="34" charset="-120"/>
                <a:ea typeface="微軟正黑體" pitchFamily="34" charset="-120"/>
              </a:rPr>
              <a:t>Q</a:t>
            </a:r>
          </a:p>
          <a:p>
            <a:pPr>
              <a:spcBef>
                <a:spcPts val="2400"/>
              </a:spcBef>
              <a:buFontTx/>
              <a:buBlip>
                <a:blip r:embed="rId2"/>
              </a:buBlip>
            </a:pPr>
            <a:r>
              <a:rPr lang="zh-TW" altLang="zh-TW" smtClean="0">
                <a:latin typeface="微軟正黑體" pitchFamily="34" charset="-120"/>
                <a:ea typeface="微軟正黑體" pitchFamily="34" charset="-120"/>
              </a:rPr>
              <a:t>台大會計系</a:t>
            </a:r>
            <a:r>
              <a:rPr lang="zh-TW" altLang="en-US"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台大經濟研究所</a:t>
            </a:r>
            <a:r>
              <a:rPr lang="zh-TW" altLang="en-US"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台大哲學所碩士班西哲組</a:t>
            </a:r>
            <a:endParaRPr lang="en-US" altLang="zh-TW" smtClean="0">
              <a:latin typeface="微軟正黑體" pitchFamily="34" charset="-120"/>
              <a:ea typeface="微軟正黑體" pitchFamily="34" charset="-120"/>
            </a:endParaRPr>
          </a:p>
          <a:p>
            <a:pPr>
              <a:spcBef>
                <a:spcPts val="2400"/>
              </a:spcBef>
              <a:buFontTx/>
              <a:buBlip>
                <a:blip r:embed="rId2"/>
              </a:buBlip>
            </a:pPr>
            <a:r>
              <a:rPr lang="zh-TW" altLang="en-US" smtClean="0">
                <a:latin typeface="微軟正黑體" pitchFamily="34" charset="-120"/>
                <a:ea typeface="微軟正黑體" pitchFamily="34" charset="-120"/>
              </a:rPr>
              <a:t>群學出版有限公司</a:t>
            </a:r>
            <a:endParaRPr lang="en-US" altLang="zh-TW" smtClean="0">
              <a:latin typeface="微軟正黑體" pitchFamily="34" charset="-120"/>
              <a:ea typeface="微軟正黑體" pitchFamily="34" charset="-120"/>
            </a:endParaRPr>
          </a:p>
          <a:p>
            <a:pPr>
              <a:spcBef>
                <a:spcPts val="2400"/>
              </a:spcBef>
              <a:buFontTx/>
              <a:buBlip>
                <a:blip r:embed="rId2"/>
              </a:buBlip>
            </a:pPr>
            <a:r>
              <a:rPr lang="en-US" altLang="zh-TW" smtClean="0">
                <a:latin typeface="微軟正黑體" pitchFamily="34" charset="-120"/>
                <a:ea typeface="微軟正黑體" pitchFamily="34" charset="-120"/>
              </a:rPr>
              <a:t>《</a:t>
            </a:r>
            <a:r>
              <a:rPr lang="zh-TW" altLang="en-US" smtClean="0">
                <a:latin typeface="微軟正黑體" pitchFamily="34" charset="-120"/>
                <a:ea typeface="微軟正黑體" pitchFamily="34" charset="-120"/>
              </a:rPr>
              <a:t>傅柯說真話</a:t>
            </a:r>
            <a:r>
              <a:rPr lang="en-US" altLang="zh-TW" smtClean="0">
                <a:latin typeface="微軟正黑體" pitchFamily="34" charset="-120"/>
                <a:ea typeface="微軟正黑體" pitchFamily="34" charset="-120"/>
              </a:rPr>
              <a:t>》</a:t>
            </a:r>
            <a:r>
              <a:rPr lang="zh-TW" altLang="en-US" smtClean="0">
                <a:latin typeface="微軟正黑體" pitchFamily="34" charset="-120"/>
                <a:ea typeface="微軟正黑體" pitchFamily="34" charset="-120"/>
              </a:rPr>
              <a:t>、</a:t>
            </a:r>
            <a:r>
              <a:rPr lang="en-US" altLang="zh-TW" smtClean="0">
                <a:latin typeface="微軟正黑體" pitchFamily="34" charset="-120"/>
                <a:ea typeface="微軟正黑體" pitchFamily="34" charset="-120"/>
              </a:rPr>
              <a:t>《</a:t>
            </a:r>
            <a:r>
              <a:rPr lang="zh-TW" altLang="en-US" smtClean="0">
                <a:latin typeface="微軟正黑體" pitchFamily="34" charset="-120"/>
                <a:ea typeface="微軟正黑體" pitchFamily="34" charset="-120"/>
              </a:rPr>
              <a:t>什麼是社會學</a:t>
            </a:r>
            <a:r>
              <a:rPr lang="en-US" altLang="zh-TW" smtClean="0">
                <a:latin typeface="微軟正黑體" pitchFamily="34" charset="-120"/>
                <a:ea typeface="微軟正黑體" pitchFamily="34" charset="-120"/>
              </a:rPr>
              <a:t>》</a:t>
            </a:r>
            <a:r>
              <a:rPr lang="zh-TW" altLang="en-US" smtClean="0">
                <a:latin typeface="微軟正黑體" pitchFamily="34" charset="-120"/>
                <a:ea typeface="微軟正黑體" pitchFamily="34" charset="-120"/>
              </a:rPr>
              <a:t>、</a:t>
            </a:r>
            <a:r>
              <a:rPr lang="en-US" altLang="zh-TW" smtClean="0">
                <a:latin typeface="微軟正黑體" pitchFamily="34" charset="-120"/>
                <a:ea typeface="微軟正黑體" pitchFamily="34" charset="-120"/>
              </a:rPr>
              <a:t>《</a:t>
            </a:r>
            <a:r>
              <a:rPr lang="zh-TW" altLang="en-US" smtClean="0">
                <a:latin typeface="微軟正黑體" pitchFamily="34" charset="-120"/>
                <a:ea typeface="微軟正黑體" pitchFamily="34" charset="-120"/>
              </a:rPr>
              <a:t>臨終者的孤寂</a:t>
            </a:r>
            <a:r>
              <a:rPr lang="en-US" altLang="zh-TW" smtClean="0">
                <a:latin typeface="微軟正黑體" pitchFamily="34" charset="-120"/>
                <a:ea typeface="微軟正黑體" pitchFamily="34" charset="-120"/>
              </a:rPr>
              <a:t>》…</a:t>
            </a:r>
            <a:endParaRPr lang="zh-TW" altLang="en-US" smtClean="0">
              <a:latin typeface="微軟正黑體" pitchFamily="34" charset="-120"/>
              <a:ea typeface="微軟正黑體" pitchFamily="34"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i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plus(in)">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plus(in)">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3"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plus(in)">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zh-TW" dirty="0" smtClean="0"/>
              <a:t/>
            </a:r>
            <a:br>
              <a:rPr lang="zh-TW" altLang="zh-TW" dirty="0" smtClean="0"/>
            </a:br>
            <a:r>
              <a:rPr lang="zh-TW" altLang="zh-TW" dirty="0" smtClean="0"/>
              <a:t>虛心接受別人的批評意見</a:t>
            </a:r>
            <a:br>
              <a:rPr lang="zh-TW" altLang="zh-TW" dirty="0" smtClean="0"/>
            </a:br>
            <a:endParaRPr lang="zh-TW" altLang="en-US" dirty="0"/>
          </a:p>
        </p:txBody>
      </p:sp>
      <p:sp>
        <p:nvSpPr>
          <p:cNvPr id="3" name="內容版面配置區 2"/>
          <p:cNvSpPr>
            <a:spLocks noGrp="1"/>
          </p:cNvSpPr>
          <p:nvPr>
            <p:ph idx="1"/>
          </p:nvPr>
        </p:nvSpPr>
        <p:spPr/>
        <p:txBody>
          <a:bodyPr>
            <a:normAutofit/>
          </a:bodyPr>
          <a:lstStyle/>
          <a:p>
            <a:pPr marL="0" lvl="0" indent="0">
              <a:buNone/>
            </a:pPr>
            <a:r>
              <a:rPr lang="zh-TW" altLang="zh-TW" dirty="0" smtClean="0"/>
              <a:t>翻譯</a:t>
            </a:r>
            <a:r>
              <a:rPr lang="zh-TW" altLang="zh-TW" dirty="0"/>
              <a:t>即解釋，不同的人可以有不同的解釋，你的解釋不一定是最正確</a:t>
            </a:r>
            <a:r>
              <a:rPr lang="zh-TW" altLang="zh-TW" dirty="0" smtClean="0"/>
              <a:t>的</a:t>
            </a:r>
            <a:r>
              <a:rPr lang="zh-TW" altLang="en-US" dirty="0" smtClean="0"/>
              <a:t>，</a:t>
            </a:r>
            <a:r>
              <a:rPr lang="zh-TW" altLang="zh-TW" dirty="0" smtClean="0"/>
              <a:t>所以</a:t>
            </a:r>
            <a:r>
              <a:rPr lang="zh-TW" altLang="zh-TW" dirty="0"/>
              <a:t>不要輕易否定別人的正確</a:t>
            </a:r>
            <a:r>
              <a:rPr lang="zh-TW" altLang="zh-TW" dirty="0" smtClean="0"/>
              <a:t>譯文</a:t>
            </a:r>
            <a:r>
              <a:rPr lang="zh-TW" altLang="en-US" dirty="0"/>
              <a:t>。</a:t>
            </a:r>
            <a:r>
              <a:rPr lang="zh-TW" altLang="zh-TW" dirty="0" smtClean="0"/>
              <a:t>譯者</a:t>
            </a:r>
            <a:r>
              <a:rPr lang="zh-TW" altLang="zh-TW" dirty="0"/>
              <a:t>也要有懷疑的勇氣，不要盲目崇拜權威，翻譯中的權威不是那麼好當的。但有一點是值得肯定的，即便是錯誤的譯文，譯出來就是一件不簡單的事情，因為翻譯是一種實踐，不譯永遠不會有</a:t>
            </a:r>
            <a:r>
              <a:rPr lang="zh-TW" altLang="zh-TW" dirty="0" smtClean="0"/>
              <a:t>進步</a:t>
            </a:r>
            <a:r>
              <a:rPr lang="zh-TW" altLang="en-US" dirty="0" smtClean="0"/>
              <a:t>。</a:t>
            </a:r>
            <a:endParaRPr lang="zh-TW" altLang="zh-TW" dirty="0"/>
          </a:p>
          <a:p>
            <a:pPr marL="0" indent="0">
              <a:buNone/>
            </a:pPr>
            <a:endParaRPr lang="zh-TW" altLang="en-US" dirty="0"/>
          </a:p>
        </p:txBody>
      </p:sp>
    </p:spTree>
    <p:extLst>
      <p:ext uri="{BB962C8B-B14F-4D97-AF65-F5344CB8AC3E}">
        <p14:creationId xmlns:p14="http://schemas.microsoft.com/office/powerpoint/2010/main" xmlns="" val="128063115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smtClean="0"/>
              <a:t>對他人經驗的汲取</a:t>
            </a:r>
            <a:endParaRPr lang="zh-TW" altLang="en-US" dirty="0"/>
          </a:p>
        </p:txBody>
      </p:sp>
      <p:sp>
        <p:nvSpPr>
          <p:cNvPr id="3" name="內容版面配置區 2"/>
          <p:cNvSpPr>
            <a:spLocks noGrp="1"/>
          </p:cNvSpPr>
          <p:nvPr>
            <p:ph idx="1"/>
          </p:nvPr>
        </p:nvSpPr>
        <p:spPr/>
        <p:txBody>
          <a:bodyPr/>
          <a:lstStyle/>
          <a:p>
            <a:r>
              <a:rPr lang="zh-TW" altLang="zh-TW" dirty="0" smtClean="0"/>
              <a:t>對詞典、翻譯手冊、</a:t>
            </a:r>
            <a:r>
              <a:rPr lang="zh-TW" altLang="en-US" dirty="0" smtClean="0"/>
              <a:t>網路資料庫</a:t>
            </a:r>
            <a:r>
              <a:rPr lang="zh-TW" altLang="zh-TW" dirty="0" smtClean="0"/>
              <a:t>的使用</a:t>
            </a:r>
            <a:endParaRPr lang="en-US" altLang="zh-TW" dirty="0" smtClean="0"/>
          </a:p>
          <a:p>
            <a:pPr marL="0" indent="0">
              <a:buNone/>
            </a:pPr>
            <a:endParaRPr lang="en-US" altLang="zh-TW" dirty="0" smtClean="0"/>
          </a:p>
          <a:p>
            <a:r>
              <a:rPr lang="zh-TW" altLang="zh-TW" dirty="0" smtClean="0"/>
              <a:t>注意流行語的複製</a:t>
            </a:r>
            <a:endParaRPr lang="en-US" altLang="zh-TW" dirty="0" smtClean="0"/>
          </a:p>
          <a:p>
            <a:endParaRPr lang="en-US" altLang="zh-TW" dirty="0"/>
          </a:p>
          <a:p>
            <a:pPr marL="0" indent="0">
              <a:buNone/>
            </a:pPr>
            <a:endParaRPr lang="zh-TW" altLang="en-US" dirty="0"/>
          </a:p>
        </p:txBody>
      </p:sp>
    </p:spTree>
    <p:extLst>
      <p:ext uri="{BB962C8B-B14F-4D97-AF65-F5344CB8AC3E}">
        <p14:creationId xmlns:p14="http://schemas.microsoft.com/office/powerpoint/2010/main" xmlns="" val="9441815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標題 1"/>
          <p:cNvSpPr>
            <a:spLocks noGrp="1"/>
          </p:cNvSpPr>
          <p:nvPr>
            <p:ph type="title"/>
          </p:nvPr>
        </p:nvSpPr>
        <p:spPr/>
        <p:txBody>
          <a:bodyPr/>
          <a:lstStyle/>
          <a:p>
            <a:r>
              <a:rPr lang="zh-TW" altLang="zh-TW" b="1" smtClean="0">
                <a:latin typeface="微軟正黑體" pitchFamily="34" charset="-120"/>
                <a:ea typeface="微軟正黑體" pitchFamily="34" charset="-120"/>
              </a:rPr>
              <a:t>翻譯信念</a:t>
            </a:r>
            <a:endParaRPr lang="zh-TW" altLang="en-US" b="1" smtClean="0">
              <a:latin typeface="微軟正黑體" pitchFamily="34" charset="-120"/>
              <a:ea typeface="微軟正黑體" pitchFamily="34" charset="-120"/>
            </a:endParaRPr>
          </a:p>
        </p:txBody>
      </p:sp>
      <p:sp>
        <p:nvSpPr>
          <p:cNvPr id="3" name="內容版面配置區 2"/>
          <p:cNvSpPr>
            <a:spLocks noGrp="1"/>
          </p:cNvSpPr>
          <p:nvPr>
            <p:ph idx="1"/>
          </p:nvPr>
        </p:nvSpPr>
        <p:spPr/>
        <p:txBody>
          <a:bodyPr/>
          <a:lstStyle/>
          <a:p>
            <a:pPr>
              <a:spcBef>
                <a:spcPts val="2400"/>
              </a:spcBef>
              <a:buFontTx/>
              <a:buBlip>
                <a:blip r:embed="rId2"/>
              </a:buBlip>
            </a:pPr>
            <a:endParaRPr lang="en-US" altLang="zh-TW" sz="1000" smtClean="0">
              <a:latin typeface="微軟正黑體" pitchFamily="34" charset="-120"/>
              <a:ea typeface="微軟正黑體" pitchFamily="34" charset="-120"/>
            </a:endParaRPr>
          </a:p>
          <a:p>
            <a:pPr>
              <a:spcBef>
                <a:spcPts val="3000"/>
              </a:spcBef>
              <a:spcAft>
                <a:spcPts val="600"/>
              </a:spcAft>
              <a:buFontTx/>
              <a:buBlip>
                <a:blip r:embed="rId2"/>
              </a:buBlip>
            </a:pPr>
            <a:r>
              <a:rPr lang="zh-TW" altLang="en-US" smtClean="0">
                <a:latin typeface="微軟正黑體" pitchFamily="34" charset="-120"/>
                <a:ea typeface="微軟正黑體" pitchFamily="34" charset="-120"/>
              </a:rPr>
              <a:t>學術翻譯是跨文化溝通的一種</a:t>
            </a:r>
            <a:endParaRPr lang="en-US" altLang="zh-TW" smtClean="0">
              <a:latin typeface="微軟正黑體" pitchFamily="34" charset="-120"/>
              <a:ea typeface="微軟正黑體" pitchFamily="34" charset="-120"/>
            </a:endParaRPr>
          </a:p>
          <a:p>
            <a:pPr>
              <a:spcBef>
                <a:spcPts val="3000"/>
              </a:spcBef>
              <a:spcAft>
                <a:spcPts val="600"/>
              </a:spcAft>
              <a:buFontTx/>
              <a:buBlip>
                <a:blip r:embed="rId2"/>
              </a:buBlip>
            </a:pPr>
            <a:r>
              <a:rPr lang="zh-TW" altLang="en-US" smtClean="0">
                <a:latin typeface="微軟正黑體" pitchFamily="34" charset="-120"/>
                <a:ea typeface="微軟正黑體" pitchFamily="34" charset="-120"/>
              </a:rPr>
              <a:t>譯什麼書？為何譯？</a:t>
            </a:r>
            <a:endParaRPr lang="en-US" altLang="zh-TW" smtClean="0">
              <a:latin typeface="微軟正黑體" pitchFamily="34" charset="-120"/>
              <a:ea typeface="微軟正黑體" pitchFamily="34" charset="-120"/>
            </a:endParaRPr>
          </a:p>
          <a:p>
            <a:pPr>
              <a:spcBef>
                <a:spcPts val="3000"/>
              </a:spcBef>
              <a:spcAft>
                <a:spcPts val="600"/>
              </a:spcAft>
              <a:buFontTx/>
              <a:buBlip>
                <a:blip r:embed="rId2"/>
              </a:buBlip>
            </a:pPr>
            <a:r>
              <a:rPr lang="zh-TW" altLang="en-US" smtClean="0">
                <a:latin typeface="微軟正黑體" pitchFamily="34" charset="-120"/>
                <a:ea typeface="微軟正黑體" pitchFamily="34" charset="-120"/>
              </a:rPr>
              <a:t>如何譯？</a:t>
            </a:r>
            <a:endParaRPr lang="en-US" altLang="zh-TW" smtClean="0">
              <a:latin typeface="微軟正黑體" pitchFamily="34" charset="-120"/>
              <a:ea typeface="微軟正黑體" pitchFamily="34"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plus(in)">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plus(in)">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plus(in)">
                                      <p:cBhvr>
                                        <p:cTn id="1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標題 1"/>
          <p:cNvSpPr>
            <a:spLocks noGrp="1"/>
          </p:cNvSpPr>
          <p:nvPr>
            <p:ph type="title"/>
          </p:nvPr>
        </p:nvSpPr>
        <p:spPr/>
        <p:txBody>
          <a:bodyPr/>
          <a:lstStyle/>
          <a:p>
            <a:r>
              <a:rPr lang="zh-TW" altLang="zh-TW" b="1" smtClean="0">
                <a:latin typeface="微軟正黑體" pitchFamily="34" charset="-120"/>
                <a:ea typeface="微軟正黑體" pitchFamily="34" charset="-120"/>
              </a:rPr>
              <a:t>翻譯信念</a:t>
            </a:r>
            <a:endParaRPr lang="zh-TW" altLang="en-US" smtClean="0"/>
          </a:p>
        </p:txBody>
      </p:sp>
      <p:sp>
        <p:nvSpPr>
          <p:cNvPr id="3" name="內容版面配置區 2"/>
          <p:cNvSpPr>
            <a:spLocks noGrp="1"/>
          </p:cNvSpPr>
          <p:nvPr>
            <p:ph idx="1"/>
          </p:nvPr>
        </p:nvSpPr>
        <p:spPr>
          <a:xfrm>
            <a:off x="685800" y="1981200"/>
            <a:ext cx="7772400" cy="4400550"/>
          </a:xfrm>
        </p:spPr>
        <p:txBody>
          <a:bodyPr/>
          <a:lstStyle/>
          <a:p>
            <a:pPr>
              <a:spcBef>
                <a:spcPts val="2400"/>
              </a:spcBef>
              <a:buFontTx/>
              <a:buBlip>
                <a:blip r:embed="rId2"/>
              </a:buBlip>
            </a:pPr>
            <a:r>
              <a:rPr lang="zh-TW" altLang="en-US" u="sng" smtClean="0">
                <a:latin typeface="微軟正黑體" pitchFamily="34" charset="-120"/>
                <a:ea typeface="微軟正黑體" pitchFamily="34" charset="-120"/>
              </a:rPr>
              <a:t>學術原典</a:t>
            </a:r>
            <a:r>
              <a:rPr lang="zh-TW" altLang="en-US" smtClean="0">
                <a:latin typeface="微軟正黑體" pitchFamily="34" charset="-120"/>
                <a:ea typeface="微軟正黑體" pitchFamily="34" charset="-120"/>
              </a:rPr>
              <a:t>的翻譯</a:t>
            </a:r>
            <a:endParaRPr lang="en-US" altLang="zh-TW" smtClean="0">
              <a:latin typeface="微軟正黑體" pitchFamily="34" charset="-120"/>
              <a:ea typeface="微軟正黑體" pitchFamily="34" charset="-120"/>
            </a:endParaRPr>
          </a:p>
          <a:p>
            <a:pPr lvl="1">
              <a:spcBef>
                <a:spcPts val="1800"/>
              </a:spcBef>
              <a:buFont typeface="Times New Roman" pitchFamily="18" charset="0"/>
              <a:buBlip>
                <a:blip r:embed="rId2"/>
              </a:buBlip>
            </a:pPr>
            <a:r>
              <a:rPr lang="zh-TW" altLang="en-US" smtClean="0">
                <a:latin typeface="微軟正黑體" pitchFamily="34" charset="-120"/>
                <a:ea typeface="微軟正黑體" pitchFamily="34" charset="-120"/>
              </a:rPr>
              <a:t>「</a:t>
            </a:r>
            <a:r>
              <a:rPr lang="zh-TW" altLang="en-US" b="1" smtClean="0">
                <a:latin typeface="微軟正黑體" pitchFamily="34" charset="-120"/>
                <a:ea typeface="微軟正黑體" pitchFamily="34" charset="-120"/>
              </a:rPr>
              <a:t>信</a:t>
            </a:r>
            <a:r>
              <a:rPr lang="zh-TW" altLang="en-US" smtClean="0">
                <a:latin typeface="微軟正黑體" pitchFamily="34" charset="-120"/>
                <a:ea typeface="微軟正黑體" pitchFamily="34" charset="-120"/>
              </a:rPr>
              <a:t>」</a:t>
            </a:r>
            <a:r>
              <a:rPr lang="en-US" altLang="zh-TW" smtClean="0">
                <a:latin typeface="微軟正黑體" pitchFamily="34" charset="-120"/>
                <a:ea typeface="微軟正黑體" pitchFamily="34" charset="-120"/>
              </a:rPr>
              <a:t>-</a:t>
            </a:r>
            <a:r>
              <a:rPr lang="zh-TW" altLang="en-US" smtClean="0">
                <a:latin typeface="微軟正黑體" pitchFamily="34" charset="-120"/>
                <a:ea typeface="微軟正黑體" pitchFamily="34" charset="-120"/>
              </a:rPr>
              <a:t> 盡力再現原文的感覺</a:t>
            </a:r>
            <a:endParaRPr lang="en-US" altLang="zh-TW" smtClean="0">
              <a:latin typeface="微軟正黑體" pitchFamily="34" charset="-120"/>
              <a:ea typeface="微軟正黑體" pitchFamily="34" charset="-120"/>
            </a:endParaRPr>
          </a:p>
          <a:p>
            <a:pPr lvl="1">
              <a:spcBef>
                <a:spcPts val="600"/>
              </a:spcBef>
              <a:buFont typeface="Times New Roman" pitchFamily="18" charset="0"/>
              <a:buNone/>
            </a:pPr>
            <a:r>
              <a:rPr lang="zh-TW" altLang="en-US" sz="2400" smtClean="0">
                <a:latin typeface="微軟正黑體" pitchFamily="34" charset="-120"/>
                <a:ea typeface="微軟正黑體" pitchFamily="34" charset="-120"/>
              </a:rPr>
              <a:t>　</a:t>
            </a:r>
            <a:r>
              <a:rPr lang="en-US" altLang="zh-TW" sz="2400" smtClean="0">
                <a:latin typeface="微軟正黑體" pitchFamily="34" charset="-120"/>
                <a:ea typeface="微軟正黑體" pitchFamily="34" charset="-120"/>
              </a:rPr>
              <a:t>e.g.,</a:t>
            </a:r>
            <a:r>
              <a:rPr lang="zh-TW" altLang="en-US" sz="2400" smtClean="0">
                <a:latin typeface="微軟正黑體" pitchFamily="34" charset="-120"/>
                <a:ea typeface="微軟正黑體" pitchFamily="34" charset="-120"/>
              </a:rPr>
              <a:t> 原文是「雅」的、「達」的，那麼信譯也要</a:t>
            </a:r>
            <a:endParaRPr lang="en-US" altLang="zh-TW" sz="2400" smtClean="0">
              <a:latin typeface="微軟正黑體" pitchFamily="34" charset="-120"/>
              <a:ea typeface="微軟正黑體" pitchFamily="34" charset="-120"/>
            </a:endParaRPr>
          </a:p>
          <a:p>
            <a:pPr lvl="1">
              <a:spcBef>
                <a:spcPts val="600"/>
              </a:spcBef>
              <a:buFont typeface="Times New Roman" pitchFamily="18" charset="0"/>
              <a:buNone/>
            </a:pPr>
            <a:r>
              <a:rPr lang="zh-TW" altLang="en-US" sz="2400" smtClean="0">
                <a:latin typeface="微軟正黑體" pitchFamily="34" charset="-120"/>
                <a:ea typeface="微軟正黑體" pitchFamily="34" charset="-120"/>
              </a:rPr>
              <a:t>             傳達出雅緻和通達的感覺。</a:t>
            </a:r>
            <a:endParaRPr lang="en-US" altLang="zh-TW" sz="2400" smtClean="0">
              <a:latin typeface="微軟正黑體" pitchFamily="34" charset="-120"/>
              <a:ea typeface="微軟正黑體" pitchFamily="34" charset="-120"/>
            </a:endParaRPr>
          </a:p>
          <a:p>
            <a:pPr lvl="1">
              <a:spcBef>
                <a:spcPts val="1800"/>
              </a:spcBef>
              <a:spcAft>
                <a:spcPts val="1200"/>
              </a:spcAft>
              <a:buFont typeface="Times New Roman" pitchFamily="18" charset="0"/>
              <a:buBlip>
                <a:blip r:embed="rId2"/>
              </a:buBlip>
            </a:pPr>
            <a:r>
              <a:rPr lang="zh-TW" altLang="en-US" b="1" smtClean="0">
                <a:latin typeface="微軟正黑體" pitchFamily="34" charset="-120"/>
                <a:ea typeface="微軟正黑體" pitchFamily="34" charset="-120"/>
              </a:rPr>
              <a:t>譯註 </a:t>
            </a:r>
            <a:r>
              <a:rPr lang="en-US" altLang="zh-TW" b="1" smtClean="0">
                <a:latin typeface="微軟正黑體" pitchFamily="34" charset="-120"/>
                <a:ea typeface="微軟正黑體" pitchFamily="34" charset="-120"/>
              </a:rPr>
              <a:t>-</a:t>
            </a:r>
            <a:r>
              <a:rPr lang="zh-TW" altLang="en-US" b="1" smtClean="0">
                <a:latin typeface="微軟正黑體" pitchFamily="34" charset="-120"/>
                <a:ea typeface="微軟正黑體" pitchFamily="34" charset="-120"/>
              </a:rPr>
              <a:t> </a:t>
            </a:r>
            <a:r>
              <a:rPr lang="zh-TW" altLang="en-US" smtClean="0">
                <a:latin typeface="微軟正黑體" pitchFamily="34" charset="-120"/>
                <a:ea typeface="微軟正黑體" pitchFamily="34" charset="-120"/>
              </a:rPr>
              <a:t>提供原語言的語境和背景</a:t>
            </a:r>
            <a:endParaRPr lang="en-US" altLang="zh-TW" smtClean="0">
              <a:latin typeface="微軟正黑體" pitchFamily="34" charset="-120"/>
              <a:ea typeface="微軟正黑體" pitchFamily="34" charset="-120"/>
            </a:endParaRPr>
          </a:p>
          <a:p>
            <a:pPr>
              <a:spcBef>
                <a:spcPts val="2400"/>
              </a:spcBef>
              <a:buFontTx/>
              <a:buBlip>
                <a:blip r:embed="rId2"/>
              </a:buBlip>
            </a:pPr>
            <a:r>
              <a:rPr lang="zh-TW" altLang="en-US" smtClean="0">
                <a:latin typeface="微軟正黑體" pitchFamily="34" charset="-120"/>
                <a:ea typeface="微軟正黑體" pitchFamily="34" charset="-120"/>
              </a:rPr>
              <a:t>譯原典的主要目的，是讓本國語言有可信賴的研究資料</a:t>
            </a:r>
          </a:p>
          <a:p>
            <a:endParaRPr lang="zh-TW" alt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in)">
                                      <p:cBhvr>
                                        <p:cTn id="7" dur="1000"/>
                                        <p:tgtEl>
                                          <p:spTgt spid="3">
                                            <p:txEl>
                                              <p:pRg st="0" end="0"/>
                                            </p:txEl>
                                          </p:spTgt>
                                        </p:tgtEl>
                                      </p:cBhvr>
                                    </p:animEffect>
                                  </p:childTnLst>
                                </p:cTn>
                              </p:par>
                              <p:par>
                                <p:cTn id="8" presetID="13" presetClass="entr" presetSubtype="1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plus(in)">
                                      <p:cBhvr>
                                        <p:cTn id="10" dur="1000"/>
                                        <p:tgtEl>
                                          <p:spTgt spid="3">
                                            <p:txEl>
                                              <p:pRg st="1" end="1"/>
                                            </p:txEl>
                                          </p:spTgt>
                                        </p:tgtEl>
                                      </p:cBhvr>
                                    </p:animEffect>
                                  </p:childTnLst>
                                </p:cTn>
                              </p:par>
                              <p:par>
                                <p:cTn id="11" presetID="13" presetClass="entr" presetSubtype="16"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plus(in)">
                                      <p:cBhvr>
                                        <p:cTn id="13" dur="1000"/>
                                        <p:tgtEl>
                                          <p:spTgt spid="3">
                                            <p:txEl>
                                              <p:pRg st="2" end="2"/>
                                            </p:txEl>
                                          </p:spTgt>
                                        </p:tgtEl>
                                      </p:cBhvr>
                                    </p:animEffect>
                                  </p:childTnLst>
                                </p:cTn>
                              </p:par>
                              <p:par>
                                <p:cTn id="14" presetID="13" presetClass="entr" presetSubtype="16"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plus(in)">
                                      <p:cBhvr>
                                        <p:cTn id="16" dur="1000"/>
                                        <p:tgtEl>
                                          <p:spTgt spid="3">
                                            <p:txEl>
                                              <p:pRg st="3" end="3"/>
                                            </p:txEl>
                                          </p:spTgt>
                                        </p:tgtEl>
                                      </p:cBhvr>
                                    </p:animEffect>
                                  </p:childTnLst>
                                </p:cTn>
                              </p:par>
                              <p:par>
                                <p:cTn id="17" presetID="13" presetClass="entr" presetSubtype="16"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plus(in)">
                                      <p:cBhvr>
                                        <p:cTn id="19" dur="10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3" presetClass="entr" presetSubtype="16"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plus(in)">
                                      <p:cBhvr>
                                        <p:cTn id="2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標題 1"/>
          <p:cNvSpPr>
            <a:spLocks noGrp="1"/>
          </p:cNvSpPr>
          <p:nvPr>
            <p:ph type="title"/>
          </p:nvPr>
        </p:nvSpPr>
        <p:spPr/>
        <p:txBody>
          <a:bodyPr/>
          <a:lstStyle/>
          <a:p>
            <a:r>
              <a:rPr lang="zh-TW" altLang="zh-TW" b="1" smtClean="0">
                <a:latin typeface="微軟正黑體" pitchFamily="34" charset="-120"/>
                <a:ea typeface="微軟正黑體" pitchFamily="34" charset="-120"/>
              </a:rPr>
              <a:t>翻譯信念</a:t>
            </a:r>
            <a:endParaRPr lang="zh-TW" altLang="en-US" smtClean="0"/>
          </a:p>
        </p:txBody>
      </p:sp>
      <p:sp>
        <p:nvSpPr>
          <p:cNvPr id="3" name="內容版面配置區 2"/>
          <p:cNvSpPr>
            <a:spLocks noGrp="1"/>
          </p:cNvSpPr>
          <p:nvPr>
            <p:ph idx="1"/>
          </p:nvPr>
        </p:nvSpPr>
        <p:spPr/>
        <p:txBody>
          <a:bodyPr/>
          <a:lstStyle/>
          <a:p>
            <a:pPr>
              <a:spcBef>
                <a:spcPts val="2400"/>
              </a:spcBef>
              <a:buFontTx/>
              <a:buBlip>
                <a:blip r:embed="rId2"/>
              </a:buBlip>
            </a:pPr>
            <a:r>
              <a:rPr lang="zh-TW" altLang="zh-TW" smtClean="0">
                <a:latin typeface="微軟正黑體" pitchFamily="34" charset="-120"/>
                <a:ea typeface="微軟正黑體" pitchFamily="34" charset="-120"/>
              </a:rPr>
              <a:t>完善的</a:t>
            </a:r>
            <a:r>
              <a:rPr lang="zh-TW" altLang="zh-TW" u="sng" smtClean="0">
                <a:latin typeface="微軟正黑體" pitchFamily="34" charset="-120"/>
                <a:ea typeface="微軟正黑體" pitchFamily="34" charset="-120"/>
              </a:rPr>
              <a:t>二手資料</a:t>
            </a:r>
            <a:r>
              <a:rPr lang="zh-TW" altLang="zh-TW" smtClean="0">
                <a:latin typeface="微軟正黑體" pitchFamily="34" charset="-120"/>
                <a:ea typeface="微軟正黑體" pitchFamily="34" charset="-120"/>
              </a:rPr>
              <a:t>或好的</a:t>
            </a:r>
            <a:r>
              <a:rPr lang="zh-TW" altLang="zh-TW" u="sng" smtClean="0">
                <a:latin typeface="微軟正黑體" pitchFamily="34" charset="-120"/>
                <a:ea typeface="微軟正黑體" pitchFamily="34" charset="-120"/>
              </a:rPr>
              <a:t>教科書</a:t>
            </a:r>
            <a:r>
              <a:rPr lang="zh-TW" altLang="en-US" smtClean="0">
                <a:latin typeface="微軟正黑體" pitchFamily="34" charset="-120"/>
                <a:ea typeface="微軟正黑體" pitchFamily="34" charset="-120"/>
              </a:rPr>
              <a:t>的翻譯</a:t>
            </a:r>
            <a:endParaRPr lang="en-US" altLang="zh-TW" smtClean="0">
              <a:latin typeface="微軟正黑體" pitchFamily="34" charset="-120"/>
              <a:ea typeface="微軟正黑體" pitchFamily="34" charset="-120"/>
            </a:endParaRPr>
          </a:p>
          <a:p>
            <a:pPr lvl="1">
              <a:spcBef>
                <a:spcPts val="1800"/>
              </a:spcBef>
              <a:buFont typeface="Times New Roman" pitchFamily="18" charset="0"/>
              <a:buBlip>
                <a:blip r:embed="rId2"/>
              </a:buBlip>
            </a:pPr>
            <a:r>
              <a:rPr lang="zh-TW" altLang="en-US" smtClean="0">
                <a:latin typeface="微軟正黑體" pitchFamily="34" charset="-120"/>
                <a:ea typeface="微軟正黑體" pitchFamily="34" charset="-120"/>
              </a:rPr>
              <a:t>捨「信」而就「</a:t>
            </a:r>
            <a:r>
              <a:rPr lang="zh-TW" altLang="en-US" b="1" smtClean="0">
                <a:latin typeface="微軟正黑體" pitchFamily="34" charset="-120"/>
                <a:ea typeface="微軟正黑體" pitchFamily="34" charset="-120"/>
              </a:rPr>
              <a:t>達</a:t>
            </a:r>
            <a:r>
              <a:rPr lang="zh-TW" altLang="en-US" smtClean="0">
                <a:latin typeface="微軟正黑體" pitchFamily="34" charset="-120"/>
                <a:ea typeface="微軟正黑體" pitchFamily="34" charset="-120"/>
              </a:rPr>
              <a:t>」</a:t>
            </a:r>
            <a:endParaRPr lang="en-US" altLang="zh-TW" smtClean="0">
              <a:latin typeface="微軟正黑體" pitchFamily="34" charset="-120"/>
              <a:ea typeface="微軟正黑體" pitchFamily="34" charset="-120"/>
            </a:endParaRPr>
          </a:p>
          <a:p>
            <a:pPr lvl="1">
              <a:spcBef>
                <a:spcPts val="1200"/>
              </a:spcBef>
              <a:spcAft>
                <a:spcPts val="1200"/>
              </a:spcAft>
              <a:buFont typeface="Times New Roman" pitchFamily="18" charset="0"/>
              <a:buNone/>
            </a:pPr>
            <a:r>
              <a:rPr lang="zh-TW" altLang="en-US" smtClean="0">
                <a:latin typeface="微軟正黑體" pitchFamily="34" charset="-120"/>
                <a:ea typeface="微軟正黑體" pitchFamily="34" charset="-120"/>
              </a:rPr>
              <a:t>　</a:t>
            </a:r>
            <a:r>
              <a:rPr lang="en-US" altLang="zh-TW" smtClean="0">
                <a:latin typeface="微軟正黑體" pitchFamily="34" charset="-120"/>
                <a:ea typeface="微軟正黑體" pitchFamily="34" charset="-120"/>
              </a:rPr>
              <a:t>- </a:t>
            </a:r>
            <a:r>
              <a:rPr lang="zh-TW" altLang="en-US" smtClean="0">
                <a:latin typeface="微軟正黑體" pitchFamily="34" charset="-120"/>
                <a:ea typeface="微軟正黑體" pitchFamily="34" charset="-120"/>
              </a:rPr>
              <a:t>將原文的意思用流暢的母語表達</a:t>
            </a:r>
            <a:endParaRPr lang="en-US" altLang="zh-TW" smtClean="0">
              <a:latin typeface="微軟正黑體" pitchFamily="34" charset="-120"/>
              <a:ea typeface="微軟正黑體" pitchFamily="34" charset="-120"/>
            </a:endParaRPr>
          </a:p>
          <a:p>
            <a:pPr>
              <a:spcBef>
                <a:spcPts val="2400"/>
              </a:spcBef>
              <a:buFontTx/>
              <a:buBlip>
                <a:blip r:embed="rId2"/>
              </a:buBlip>
            </a:pPr>
            <a:r>
              <a:rPr lang="zh-TW" altLang="en-US" smtClean="0">
                <a:latin typeface="微軟正黑體" pitchFamily="34" charset="-120"/>
                <a:ea typeface="微軟正黑體" pitchFamily="34" charset="-120"/>
              </a:rPr>
              <a:t>目的在引介國外的知識情況，使本地的讀者能進一步去接觸相關的外國書籍</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in)">
                                      <p:cBhvr>
                                        <p:cTn id="7" dur="1000"/>
                                        <p:tgtEl>
                                          <p:spTgt spid="3">
                                            <p:txEl>
                                              <p:pRg st="0" end="0"/>
                                            </p:txEl>
                                          </p:spTgt>
                                        </p:tgtEl>
                                      </p:cBhvr>
                                    </p:animEffect>
                                  </p:childTnLst>
                                </p:cTn>
                              </p:par>
                              <p:par>
                                <p:cTn id="8" presetID="13" presetClass="entr" presetSubtype="1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plus(in)">
                                      <p:cBhvr>
                                        <p:cTn id="10" dur="1000"/>
                                        <p:tgtEl>
                                          <p:spTgt spid="3">
                                            <p:txEl>
                                              <p:pRg st="1" end="1"/>
                                            </p:txEl>
                                          </p:spTgt>
                                        </p:tgtEl>
                                      </p:cBhvr>
                                    </p:animEffect>
                                  </p:childTnLst>
                                </p:cTn>
                              </p:par>
                              <p:par>
                                <p:cTn id="11" presetID="13" presetClass="entr" presetSubtype="16"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plus(in)">
                                      <p:cBhvr>
                                        <p:cTn id="13" dur="1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3" presetClass="entr" presetSubtype="16"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plus(in)">
                                      <p:cBhvr>
                                        <p:cTn id="1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標題 1"/>
          <p:cNvSpPr>
            <a:spLocks noGrp="1"/>
          </p:cNvSpPr>
          <p:nvPr>
            <p:ph type="title"/>
          </p:nvPr>
        </p:nvSpPr>
        <p:spPr/>
        <p:txBody>
          <a:bodyPr/>
          <a:lstStyle/>
          <a:p>
            <a:r>
              <a:rPr lang="zh-TW" altLang="zh-TW" b="1" smtClean="0">
                <a:latin typeface="微軟正黑體" pitchFamily="34" charset="-120"/>
                <a:ea typeface="微軟正黑體" pitchFamily="34" charset="-120"/>
              </a:rPr>
              <a:t>翻譯程序</a:t>
            </a:r>
            <a:endParaRPr lang="zh-TW" altLang="en-US" b="1" smtClean="0">
              <a:latin typeface="微軟正黑體" pitchFamily="34" charset="-120"/>
              <a:ea typeface="微軟正黑體" pitchFamily="34" charset="-120"/>
            </a:endParaRPr>
          </a:p>
        </p:txBody>
      </p:sp>
      <p:sp>
        <p:nvSpPr>
          <p:cNvPr id="8195" name="內容版面配置區 2"/>
          <p:cNvSpPr>
            <a:spLocks noGrp="1"/>
          </p:cNvSpPr>
          <p:nvPr>
            <p:ph idx="1"/>
          </p:nvPr>
        </p:nvSpPr>
        <p:spPr/>
        <p:txBody>
          <a:bodyPr/>
          <a:lstStyle/>
          <a:p>
            <a:pPr marL="514350" indent="-514350">
              <a:spcBef>
                <a:spcPts val="2400"/>
              </a:spcBef>
              <a:buFont typeface="Times New Roman" pitchFamily="18" charset="0"/>
              <a:buAutoNum type="arabicPeriod"/>
            </a:pPr>
            <a:r>
              <a:rPr lang="zh-TW" altLang="en-US" smtClean="0">
                <a:latin typeface="微軟正黑體" pitchFamily="34" charset="-120"/>
                <a:ea typeface="微軟正黑體" pitchFamily="34" charset="-120"/>
              </a:rPr>
              <a:t>理解</a:t>
            </a:r>
            <a:r>
              <a:rPr lang="zh-TW" altLang="zh-TW" smtClean="0">
                <a:latin typeface="微軟正黑體" pitchFamily="34" charset="-120"/>
                <a:ea typeface="微軟正黑體" pitchFamily="34" charset="-120"/>
              </a:rPr>
              <a:t>全書</a:t>
            </a:r>
            <a:endParaRPr lang="en-US" altLang="zh-TW" smtClean="0">
              <a:latin typeface="微軟正黑體" pitchFamily="34" charset="-120"/>
              <a:ea typeface="微軟正黑體" pitchFamily="34" charset="-120"/>
            </a:endParaRPr>
          </a:p>
          <a:p>
            <a:pPr marL="1314450" lvl="2" indent="-514350">
              <a:spcBef>
                <a:spcPts val="1800"/>
              </a:spcBef>
              <a:buFontTx/>
              <a:buNone/>
            </a:pPr>
            <a:r>
              <a:rPr lang="zh-TW" altLang="en-US" smtClean="0">
                <a:latin typeface="微軟正黑體" pitchFamily="34" charset="-120"/>
                <a:ea typeface="微軟正黑體" pitchFamily="34" charset="-120"/>
              </a:rPr>
              <a:t>通讀一遍，一時不懂的句子先註記起來</a:t>
            </a:r>
            <a:endParaRPr lang="en-US" altLang="zh-TW" smtClean="0">
              <a:latin typeface="微軟正黑體" pitchFamily="34" charset="-120"/>
              <a:ea typeface="微軟正黑體" pitchFamily="34" charset="-120"/>
            </a:endParaRPr>
          </a:p>
          <a:p>
            <a:pPr marL="514350" indent="-514350">
              <a:spcBef>
                <a:spcPts val="2400"/>
              </a:spcBef>
              <a:buFont typeface="Times New Roman" pitchFamily="18" charset="0"/>
              <a:buAutoNum type="arabicPeriod"/>
            </a:pPr>
            <a:r>
              <a:rPr lang="zh-TW" altLang="zh-TW" smtClean="0">
                <a:latin typeface="微軟正黑體" pitchFamily="34" charset="-120"/>
                <a:ea typeface="微軟正黑體" pitchFamily="34" charset="-120"/>
                <a:cs typeface="Times New Roman" pitchFamily="18" charset="0"/>
              </a:rPr>
              <a:t>試譯部分</a:t>
            </a:r>
            <a:endParaRPr lang="en-US" altLang="zh-TW" smtClean="0">
              <a:latin typeface="微軟正黑體" pitchFamily="34" charset="-120"/>
              <a:ea typeface="微軟正黑體" pitchFamily="34" charset="-120"/>
              <a:cs typeface="Times New Roman" pitchFamily="18" charset="0"/>
            </a:endParaRPr>
          </a:p>
          <a:p>
            <a:pPr marL="1314450" lvl="2" indent="-514350">
              <a:spcBef>
                <a:spcPts val="1800"/>
              </a:spcBef>
              <a:buFontTx/>
              <a:buNone/>
            </a:pPr>
            <a:r>
              <a:rPr lang="zh-TW" altLang="en-US" smtClean="0">
                <a:latin typeface="微軟正黑體" pitchFamily="34" charset="-120"/>
                <a:ea typeface="微軟正黑體" pitchFamily="34" charset="-120"/>
                <a:cs typeface="Times New Roman" pitchFamily="18" charset="0"/>
              </a:rPr>
              <a:t>約</a:t>
            </a:r>
            <a:r>
              <a:rPr lang="en-US" altLang="zh-TW" smtClean="0">
                <a:latin typeface="微軟正黑體" pitchFamily="34" charset="-120"/>
                <a:ea typeface="微軟正黑體" pitchFamily="34" charset="-120"/>
                <a:cs typeface="Times New Roman" pitchFamily="18" charset="0"/>
              </a:rPr>
              <a:t>3-5</a:t>
            </a:r>
            <a:r>
              <a:rPr lang="zh-TW" altLang="en-US" smtClean="0">
                <a:latin typeface="微軟正黑體" pitchFamily="34" charset="-120"/>
                <a:ea typeface="微軟正黑體" pitchFamily="34" charset="-120"/>
                <a:cs typeface="Times New Roman" pitchFamily="18" charset="0"/>
              </a:rPr>
              <a:t>頁，試譯完仔細讀過譯文</a:t>
            </a:r>
            <a:endParaRPr lang="en-US" altLang="zh-TW" smtClean="0">
              <a:latin typeface="微軟正黑體" pitchFamily="34" charset="-120"/>
              <a:ea typeface="微軟正黑體" pitchFamily="34" charset="-120"/>
              <a:cs typeface="Times New Roman" pitchFamily="18" charset="0"/>
            </a:endParaRPr>
          </a:p>
          <a:p>
            <a:pPr marL="514350" indent="-514350">
              <a:spcBef>
                <a:spcPts val="2400"/>
              </a:spcBef>
              <a:buFont typeface="Times New Roman" pitchFamily="18" charset="0"/>
              <a:buAutoNum type="arabicPeriod"/>
            </a:pPr>
            <a:r>
              <a:rPr lang="zh-TW" altLang="zh-TW" smtClean="0">
                <a:latin typeface="微軟正黑體" pitchFamily="34" charset="-120"/>
                <a:ea typeface="微軟正黑體" pitchFamily="34" charset="-120"/>
              </a:rPr>
              <a:t>翻譯</a:t>
            </a:r>
            <a:r>
              <a:rPr lang="zh-TW" altLang="en-US" smtClean="0">
                <a:latin typeface="微軟正黑體" pitchFamily="34" charset="-120"/>
                <a:ea typeface="微軟正黑體" pitchFamily="34" charset="-120"/>
              </a:rPr>
              <a:t>過程</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標題 1"/>
          <p:cNvSpPr>
            <a:spLocks noGrp="1"/>
          </p:cNvSpPr>
          <p:nvPr>
            <p:ph type="title"/>
          </p:nvPr>
        </p:nvSpPr>
        <p:spPr/>
        <p:txBody>
          <a:bodyPr/>
          <a:lstStyle/>
          <a:p>
            <a:r>
              <a:rPr lang="zh-TW" altLang="zh-TW" b="1" smtClean="0">
                <a:latin typeface="微軟正黑體" pitchFamily="34" charset="-120"/>
                <a:ea typeface="微軟正黑體" pitchFamily="34" charset="-120"/>
              </a:rPr>
              <a:t>翻譯</a:t>
            </a:r>
            <a:r>
              <a:rPr lang="zh-TW" altLang="en-US" b="1" smtClean="0">
                <a:latin typeface="微軟正黑體" pitchFamily="34" charset="-120"/>
                <a:ea typeface="微軟正黑體" pitchFamily="34" charset="-120"/>
              </a:rPr>
              <a:t>過程常見問題</a:t>
            </a:r>
            <a:endParaRPr lang="zh-TW" altLang="en-US" smtClean="0"/>
          </a:p>
        </p:txBody>
      </p:sp>
      <p:sp>
        <p:nvSpPr>
          <p:cNvPr id="3" name="內容版面配置區 2"/>
          <p:cNvSpPr>
            <a:spLocks noGrp="1"/>
          </p:cNvSpPr>
          <p:nvPr>
            <p:ph idx="1"/>
          </p:nvPr>
        </p:nvSpPr>
        <p:spPr>
          <a:xfrm>
            <a:off x="685800" y="1981200"/>
            <a:ext cx="7631113" cy="4616450"/>
          </a:xfrm>
        </p:spPr>
        <p:txBody>
          <a:bodyPr/>
          <a:lstStyle/>
          <a:p>
            <a:pPr marL="514350" indent="-514350">
              <a:spcBef>
                <a:spcPts val="2400"/>
              </a:spcBef>
              <a:buFont typeface="+mj-lt"/>
              <a:buAutoNum type="alphaLcPeriod"/>
              <a:defRPr/>
            </a:pPr>
            <a:r>
              <a:rPr lang="zh-TW" altLang="zh-TW" dirty="0" smtClean="0">
                <a:latin typeface="微軟正黑體" pitchFamily="34" charset="-120"/>
                <a:ea typeface="微軟正黑體" pitchFamily="34" charset="-120"/>
                <a:cs typeface="Times New Roman"/>
              </a:rPr>
              <a:t>專有名詞</a:t>
            </a:r>
            <a:endParaRPr lang="en-US" altLang="zh-TW" dirty="0" smtClean="0">
              <a:latin typeface="微軟正黑體" pitchFamily="34" charset="-120"/>
              <a:ea typeface="微軟正黑體" pitchFamily="34" charset="-120"/>
              <a:cs typeface="Times New Roman"/>
            </a:endParaRPr>
          </a:p>
          <a:p>
            <a:pPr marL="1314450" lvl="2" indent="-514350">
              <a:spcBef>
                <a:spcPts val="1200"/>
              </a:spcBef>
              <a:buFontTx/>
              <a:buNone/>
              <a:defRPr/>
            </a:pPr>
            <a:r>
              <a:rPr lang="zh-TW" altLang="en-US" sz="2200" dirty="0" smtClean="0">
                <a:solidFill>
                  <a:schemeClr val="accent1">
                    <a:lumMod val="50000"/>
                  </a:schemeClr>
                </a:solidFill>
                <a:latin typeface="微軟正黑體" pitchFamily="34" charset="-120"/>
                <a:ea typeface="微軟正黑體" pitchFamily="34" charset="-120"/>
                <a:cs typeface="Times New Roman"/>
              </a:rPr>
              <a:t>索引、查資料、恰當的閱讀技巧</a:t>
            </a:r>
            <a:endParaRPr lang="en-US" altLang="zh-TW" sz="2200" dirty="0" smtClean="0">
              <a:solidFill>
                <a:schemeClr val="accent1">
                  <a:lumMod val="50000"/>
                </a:schemeClr>
              </a:solidFill>
              <a:latin typeface="微軟正黑體" pitchFamily="34" charset="-120"/>
              <a:ea typeface="微軟正黑體" pitchFamily="34" charset="-120"/>
              <a:cs typeface="Times New Roman"/>
            </a:endParaRPr>
          </a:p>
          <a:p>
            <a:pPr marL="1314450" lvl="2" indent="-514350">
              <a:spcBef>
                <a:spcPts val="1200"/>
              </a:spcBef>
              <a:buFontTx/>
              <a:buNone/>
              <a:defRPr/>
            </a:pPr>
            <a:r>
              <a:rPr lang="zh-TW" altLang="en-US" sz="2200" dirty="0" smtClean="0">
                <a:solidFill>
                  <a:schemeClr val="accent1">
                    <a:lumMod val="50000"/>
                  </a:schemeClr>
                </a:solidFill>
                <a:latin typeface="微軟正黑體" pitchFamily="34" charset="-120"/>
                <a:ea typeface="微軟正黑體" pitchFamily="34" charset="-120"/>
                <a:cs typeface="Times New Roman"/>
              </a:rPr>
              <a:t>用表格列出暫時決定的譯法 </a:t>
            </a:r>
            <a:r>
              <a:rPr lang="en-US" altLang="zh-TW" sz="2200" dirty="0" smtClean="0">
                <a:solidFill>
                  <a:schemeClr val="accent1">
                    <a:lumMod val="50000"/>
                  </a:schemeClr>
                </a:solidFill>
                <a:latin typeface="微軟正黑體" pitchFamily="34" charset="-120"/>
                <a:ea typeface="微軟正黑體" pitchFamily="34" charset="-120"/>
                <a:cs typeface="Times New Roman"/>
              </a:rPr>
              <a:t>(</a:t>
            </a:r>
            <a:r>
              <a:rPr lang="zh-TW" altLang="en-US" sz="2200" dirty="0" smtClean="0">
                <a:solidFill>
                  <a:schemeClr val="accent1">
                    <a:lumMod val="50000"/>
                  </a:schemeClr>
                </a:solidFill>
                <a:latin typeface="微軟正黑體" pitchFamily="34" charset="-120"/>
                <a:ea typeface="微軟正黑體" pitchFamily="34" charset="-120"/>
                <a:cs typeface="Times New Roman"/>
              </a:rPr>
              <a:t>專有名詞以及人名</a:t>
            </a:r>
            <a:r>
              <a:rPr lang="en-US" altLang="zh-TW" sz="2200" dirty="0" smtClean="0">
                <a:solidFill>
                  <a:schemeClr val="accent1">
                    <a:lumMod val="50000"/>
                  </a:schemeClr>
                </a:solidFill>
                <a:latin typeface="微軟正黑體" pitchFamily="34" charset="-120"/>
                <a:ea typeface="微軟正黑體" pitchFamily="34" charset="-120"/>
                <a:cs typeface="Times New Roman"/>
              </a:rPr>
              <a:t>)</a:t>
            </a:r>
          </a:p>
          <a:p>
            <a:pPr marL="514350" indent="-514350">
              <a:spcBef>
                <a:spcPts val="2400"/>
              </a:spcBef>
              <a:buFont typeface="+mj-lt"/>
              <a:buAutoNum type="alphaLcPeriod"/>
              <a:defRPr/>
            </a:pPr>
            <a:r>
              <a:rPr lang="zh-TW" altLang="en-US" dirty="0" smtClean="0">
                <a:latin typeface="微軟正黑體" pitchFamily="34" charset="-120"/>
                <a:ea typeface="微軟正黑體" pitchFamily="34" charset="-120"/>
              </a:rPr>
              <a:t>專業知識</a:t>
            </a:r>
            <a:endParaRPr lang="en-US" altLang="zh-TW" dirty="0" smtClean="0">
              <a:latin typeface="微軟正黑體" pitchFamily="34" charset="-120"/>
              <a:ea typeface="微軟正黑體" pitchFamily="34" charset="-120"/>
            </a:endParaRPr>
          </a:p>
          <a:p>
            <a:pPr marL="1314450" lvl="2" indent="-514350">
              <a:spcBef>
                <a:spcPts val="1200"/>
              </a:spcBef>
              <a:buFontTx/>
              <a:buNone/>
              <a:defRPr/>
            </a:pPr>
            <a:r>
              <a:rPr lang="zh-TW" altLang="en-US" sz="2200" dirty="0" smtClean="0">
                <a:solidFill>
                  <a:schemeClr val="accent1">
                    <a:lumMod val="50000"/>
                  </a:schemeClr>
                </a:solidFill>
                <a:latin typeface="微軟正黑體" pitchFamily="34" charset="-120"/>
                <a:ea typeface="微軟正黑體" pitchFamily="34" charset="-120"/>
                <a:cs typeface="Times New Roman"/>
              </a:rPr>
              <a:t>工具書、權威性網站</a:t>
            </a:r>
            <a:endParaRPr lang="en-US" altLang="zh-TW" sz="2200" dirty="0" smtClean="0">
              <a:solidFill>
                <a:schemeClr val="accent1">
                  <a:lumMod val="50000"/>
                </a:schemeClr>
              </a:solidFill>
              <a:latin typeface="微軟正黑體" pitchFamily="34" charset="-120"/>
              <a:ea typeface="微軟正黑體" pitchFamily="34" charset="-120"/>
              <a:cs typeface="Times New Roman"/>
            </a:endParaRPr>
          </a:p>
          <a:p>
            <a:pPr marL="1314450" lvl="2" indent="-514350">
              <a:spcBef>
                <a:spcPts val="1200"/>
              </a:spcBef>
              <a:buFontTx/>
              <a:buNone/>
              <a:defRPr/>
            </a:pPr>
            <a:r>
              <a:rPr lang="zh-TW" altLang="en-US" sz="2200" dirty="0" smtClean="0">
                <a:solidFill>
                  <a:schemeClr val="accent1">
                    <a:lumMod val="50000"/>
                  </a:schemeClr>
                </a:solidFill>
                <a:latin typeface="微軟正黑體" pitchFamily="34" charset="-120"/>
                <a:ea typeface="微軟正黑體" pitchFamily="34" charset="-120"/>
                <a:cs typeface="Times New Roman"/>
              </a:rPr>
              <a:t>詢問原作者、有相關翻譯經驗的人</a:t>
            </a:r>
            <a:endParaRPr lang="en-US" altLang="zh-TW" sz="2200" dirty="0" smtClean="0">
              <a:solidFill>
                <a:schemeClr val="accent1">
                  <a:lumMod val="50000"/>
                </a:schemeClr>
              </a:solidFill>
              <a:latin typeface="微軟正黑體" pitchFamily="34" charset="-120"/>
              <a:ea typeface="微軟正黑體" pitchFamily="34" charset="-120"/>
              <a:cs typeface="Times New Roman"/>
            </a:endParaRPr>
          </a:p>
          <a:p>
            <a:pPr marL="514350" indent="-514350">
              <a:spcBef>
                <a:spcPts val="2400"/>
              </a:spcBef>
              <a:buFont typeface="+mj-lt"/>
              <a:buAutoNum type="alphaLcPeriod"/>
              <a:defRPr/>
            </a:pPr>
            <a:r>
              <a:rPr lang="zh-TW" altLang="en-US" dirty="0" smtClean="0">
                <a:latin typeface="微軟正黑體" pitchFamily="34" charset="-120"/>
                <a:ea typeface="微軟正黑體" pitchFamily="34" charset="-120"/>
              </a:rPr>
              <a:t>注意成書年代 </a:t>
            </a:r>
            <a:r>
              <a:rPr lang="en-US" altLang="zh-TW" dirty="0" smtClean="0">
                <a:latin typeface="微軟正黑體" pitchFamily="34" charset="-120"/>
                <a:ea typeface="微軟正黑體" pitchFamily="34" charset="-120"/>
              </a:rPr>
              <a:t>-</a:t>
            </a:r>
            <a:r>
              <a:rPr lang="zh-TW" altLang="en-US" dirty="0" smtClean="0">
                <a:latin typeface="微軟正黑體" pitchFamily="34" charset="-120"/>
                <a:ea typeface="微軟正黑體" pitchFamily="34" charset="-120"/>
              </a:rPr>
              <a:t> 字的用法</a:t>
            </a:r>
            <a:endParaRPr lang="zh-TW" altLang="en-US" dirty="0">
              <a:latin typeface="微軟正黑體" pitchFamily="34" charset="-120"/>
              <a:ea typeface="微軟正黑體" pitchFamily="34"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dissolve">
                                      <p:cBhvr>
                                        <p:cTn id="15" dur="500"/>
                                        <p:tgtEl>
                                          <p:spTgt spid="3">
                                            <p:txEl>
                                              <p:pRg st="4" end="4"/>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dissolve">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標題 1"/>
          <p:cNvSpPr>
            <a:spLocks noGrp="1"/>
          </p:cNvSpPr>
          <p:nvPr>
            <p:ph type="title"/>
          </p:nvPr>
        </p:nvSpPr>
        <p:spPr/>
        <p:txBody>
          <a:bodyPr/>
          <a:lstStyle/>
          <a:p>
            <a:r>
              <a:rPr lang="zh-TW" altLang="en-US" b="1" smtClean="0">
                <a:latin typeface="微軟正黑體" pitchFamily="34" charset="-120"/>
                <a:ea typeface="微軟正黑體" pitchFamily="34" charset="-120"/>
              </a:rPr>
              <a:t>資料來源</a:t>
            </a:r>
          </a:p>
        </p:txBody>
      </p:sp>
      <p:sp>
        <p:nvSpPr>
          <p:cNvPr id="3" name="內容版面配置區 2"/>
          <p:cNvSpPr>
            <a:spLocks noGrp="1"/>
          </p:cNvSpPr>
          <p:nvPr>
            <p:ph idx="1"/>
          </p:nvPr>
        </p:nvSpPr>
        <p:spPr/>
        <p:txBody>
          <a:bodyPr/>
          <a:lstStyle/>
          <a:p>
            <a:pPr>
              <a:spcBef>
                <a:spcPts val="2400"/>
              </a:spcBef>
              <a:defRPr/>
            </a:pPr>
            <a:r>
              <a:rPr lang="en-US" altLang="zh-TW" sz="2800" u="sng" dirty="0" smtClean="0">
                <a:solidFill>
                  <a:schemeClr val="accent5">
                    <a:lumMod val="75000"/>
                  </a:schemeClr>
                </a:solidFill>
                <a:hlinkClick r:id="rId2"/>
              </a:rPr>
              <a:t>http://philosophicalbooknotes.blogspot.com/2008/02/again.html</a:t>
            </a:r>
            <a:endParaRPr lang="zh-TW" altLang="zh-TW" sz="2800" dirty="0" smtClean="0">
              <a:solidFill>
                <a:schemeClr val="accent5">
                  <a:lumMod val="75000"/>
                </a:schemeClr>
              </a:solidFill>
            </a:endParaRPr>
          </a:p>
          <a:p>
            <a:pPr>
              <a:spcBef>
                <a:spcPts val="2400"/>
              </a:spcBef>
              <a:defRPr/>
            </a:pPr>
            <a:r>
              <a:rPr lang="en-US" altLang="zh-TW" sz="2800" u="sng" dirty="0" smtClean="0">
                <a:solidFill>
                  <a:schemeClr val="accent5">
                    <a:lumMod val="75000"/>
                  </a:schemeClr>
                </a:solidFill>
                <a:hlinkClick r:id="rId3"/>
              </a:rPr>
              <a:t>http://socio.com.tw/forum/viewtopic.php?t=7</a:t>
            </a:r>
            <a:endParaRPr lang="zh-TW" altLang="en-US" sz="2800" dirty="0">
              <a:solidFill>
                <a:schemeClr val="accent5">
                  <a:lumMod val="75000"/>
                </a:schemeClr>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華麗">
  <a:themeElements>
    <a:clrScheme name="華麗">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華麗">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華麗">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182</TotalTime>
  <Words>1047</Words>
  <Application>Microsoft Office PowerPoint</Application>
  <PresentationFormat>如螢幕大小 (4:3)</PresentationFormat>
  <Paragraphs>144</Paragraphs>
  <Slides>31</Slides>
  <Notes>0</Notes>
  <HiddenSlides>0</HiddenSlides>
  <MMClips>0</MMClips>
  <ScaleCrop>false</ScaleCrop>
  <HeadingPairs>
    <vt:vector size="4" baseType="variant">
      <vt:variant>
        <vt:lpstr>佈景主題</vt:lpstr>
      </vt:variant>
      <vt:variant>
        <vt:i4>1</vt:i4>
      </vt:variant>
      <vt:variant>
        <vt:lpstr>投影片標題</vt:lpstr>
      </vt:variant>
      <vt:variant>
        <vt:i4>31</vt:i4>
      </vt:variant>
    </vt:vector>
  </HeadingPairs>
  <TitlesOfParts>
    <vt:vector size="32" baseType="lpstr">
      <vt:lpstr>華麗</vt:lpstr>
      <vt:lpstr>前人翻譯經驗談</vt:lpstr>
      <vt:lpstr>鄭義愷</vt:lpstr>
      <vt:lpstr>基本介紹</vt:lpstr>
      <vt:lpstr>翻譯信念</vt:lpstr>
      <vt:lpstr>翻譯信念</vt:lpstr>
      <vt:lpstr>翻譯信念</vt:lpstr>
      <vt:lpstr>翻譯程序</vt:lpstr>
      <vt:lpstr>翻譯過程常見問題</vt:lpstr>
      <vt:lpstr>資料來源</vt:lpstr>
      <vt:lpstr>方亦鵬</vt:lpstr>
      <vt:lpstr>方亦鵬  (香港電視廣播有限公司翻譯員)</vt:lpstr>
      <vt:lpstr>投影片 12</vt:lpstr>
      <vt:lpstr>投影片 13</vt:lpstr>
      <vt:lpstr>投影片 14</vt:lpstr>
      <vt:lpstr>投影片 15</vt:lpstr>
      <vt:lpstr>陳威任</vt:lpstr>
      <vt:lpstr>陳威任</vt:lpstr>
      <vt:lpstr>開始接觸翻譯時所遇到的困難</vt:lpstr>
      <vt:lpstr>建議:</vt:lpstr>
      <vt:lpstr>成語的運用</vt:lpstr>
      <vt:lpstr>翻譯成不同程度的中文</vt:lpstr>
      <vt:lpstr>Example </vt:lpstr>
      <vt:lpstr>給初學者的建議</vt:lpstr>
      <vt:lpstr>丁俊元</vt:lpstr>
      <vt:lpstr>張明權先生</vt:lpstr>
      <vt:lpstr>作者簡介</vt:lpstr>
      <vt:lpstr>翻譯經驗</vt:lpstr>
      <vt:lpstr>確保理解原文</vt:lpstr>
      <vt:lpstr>確保熟悉尋找翻譯資料的方法 </vt:lpstr>
      <vt:lpstr> 虛心接受別人的批評意見 </vt:lpstr>
      <vt:lpstr>對他人經驗的汲取</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方亦鵬</dc:title>
  <dc:creator>n220820593</dc:creator>
  <cp:lastModifiedBy>n</cp:lastModifiedBy>
  <cp:revision>21</cp:revision>
  <dcterms:created xsi:type="dcterms:W3CDTF">2011-09-20T13:21:10Z</dcterms:created>
  <dcterms:modified xsi:type="dcterms:W3CDTF">2011-09-20T16:33:53Z</dcterms:modified>
</cp:coreProperties>
</file>