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75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9"/>
  </p:notesMasterIdLst>
  <p:handoutMasterIdLst>
    <p:handoutMasterId r:id="rId60"/>
  </p:handoutMasterIdLst>
  <p:sldIdLst>
    <p:sldId id="264" r:id="rId3"/>
    <p:sldId id="302" r:id="rId4"/>
    <p:sldId id="303" r:id="rId5"/>
    <p:sldId id="265" r:id="rId6"/>
    <p:sldId id="304" r:id="rId7"/>
    <p:sldId id="305" r:id="rId8"/>
    <p:sldId id="306" r:id="rId9"/>
    <p:sldId id="307" r:id="rId10"/>
    <p:sldId id="308" r:id="rId11"/>
    <p:sldId id="256" r:id="rId12"/>
    <p:sldId id="257" r:id="rId13"/>
    <p:sldId id="258" r:id="rId14"/>
    <p:sldId id="259" r:id="rId15"/>
    <p:sldId id="260" r:id="rId16"/>
    <p:sldId id="261" r:id="rId17"/>
    <p:sldId id="262" r:id="rId18"/>
    <p:sldId id="292" r:id="rId19"/>
    <p:sldId id="263" r:id="rId20"/>
    <p:sldId id="293" r:id="rId21"/>
    <p:sldId id="294" r:id="rId22"/>
    <p:sldId id="295" r:id="rId23"/>
    <p:sldId id="296" r:id="rId24"/>
    <p:sldId id="279" r:id="rId25"/>
    <p:sldId id="297" r:id="rId26"/>
    <p:sldId id="298" r:id="rId27"/>
    <p:sldId id="299" r:id="rId28"/>
    <p:sldId id="282" r:id="rId29"/>
    <p:sldId id="300" r:id="rId30"/>
    <p:sldId id="309" r:id="rId31"/>
    <p:sldId id="310" r:id="rId32"/>
    <p:sldId id="311" r:id="rId33"/>
    <p:sldId id="312" r:id="rId34"/>
    <p:sldId id="313" r:id="rId35"/>
    <p:sldId id="314" r:id="rId36"/>
    <p:sldId id="315" r:id="rId37"/>
    <p:sldId id="316" r:id="rId38"/>
    <p:sldId id="317" r:id="rId39"/>
    <p:sldId id="318" r:id="rId40"/>
    <p:sldId id="319" r:id="rId41"/>
    <p:sldId id="320" r:id="rId42"/>
    <p:sldId id="321" r:id="rId43"/>
    <p:sldId id="322" r:id="rId44"/>
    <p:sldId id="323" r:id="rId45"/>
    <p:sldId id="324" r:id="rId46"/>
    <p:sldId id="325" r:id="rId47"/>
    <p:sldId id="284" r:id="rId48"/>
    <p:sldId id="285" r:id="rId49"/>
    <p:sldId id="286" r:id="rId50"/>
    <p:sldId id="288" r:id="rId51"/>
    <p:sldId id="289" r:id="rId52"/>
    <p:sldId id="290" r:id="rId53"/>
    <p:sldId id="291" r:id="rId54"/>
    <p:sldId id="301" r:id="rId55"/>
    <p:sldId id="326" r:id="rId56"/>
    <p:sldId id="327" r:id="rId57"/>
    <p:sldId id="266" r:id="rId58"/>
  </p:sldIdLst>
  <p:sldSz cx="9144000" cy="6858000" type="screen4x3"/>
  <p:notesSz cx="6856413" cy="966628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2DCDB"/>
    <a:srgbClr val="000099"/>
    <a:srgbClr val="0000CC"/>
    <a:srgbClr val="0000FF"/>
    <a:srgbClr val="6600CC"/>
    <a:srgbClr val="800000"/>
    <a:srgbClr val="993300"/>
    <a:srgbClr val="FF3300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16" autoAdjust="0"/>
    <p:restoredTop sz="94660"/>
  </p:normalViewPr>
  <p:slideViewPr>
    <p:cSldViewPr>
      <p:cViewPr>
        <p:scale>
          <a:sx n="75" d="100"/>
          <a:sy n="75" d="100"/>
        </p:scale>
        <p:origin x="-37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846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112" cy="48331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3714" y="0"/>
            <a:ext cx="2971112" cy="48331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437BE6-9887-4B4D-B190-426062340B41}" type="datetimeFigureOut">
              <a:rPr lang="zh-TW" altLang="en-US" smtClean="0"/>
              <a:pPr/>
              <a:t>2012/3/22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181296"/>
            <a:ext cx="2971112" cy="4833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3714" y="9181296"/>
            <a:ext cx="2971112" cy="4833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B44E81-8B0C-42F1-A396-ECC5E97E202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322074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26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3025" y="0"/>
            <a:ext cx="2971800" cy="4826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C5917F-DAA0-4A28-8BE0-F60B029BE2CC}" type="datetimeFigureOut">
              <a:rPr lang="zh-TW" altLang="en-US" smtClean="0"/>
              <a:pPr/>
              <a:t>2012/3/22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012825" y="725488"/>
            <a:ext cx="4830763" cy="36242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591050"/>
            <a:ext cx="5484813" cy="4349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180513"/>
            <a:ext cx="2971800" cy="484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3025" y="9180513"/>
            <a:ext cx="2971800" cy="484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95D1D7-C347-4FC8-8EAF-BB8FD323542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2315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95D1D7-C347-4FC8-8EAF-BB8FD3235428}" type="slidenum">
              <a:rPr lang="zh-TW" altLang="en-US" smtClean="0"/>
              <a:pPr/>
              <a:t>27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Part</a:t>
            </a:r>
            <a:r>
              <a:rPr lang="en-US" altLang="zh-TW" baseline="0" dirty="0" smtClean="0"/>
              <a:t> of reasons were soil, weather and water, but when populations grew, intensive worked land was more important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DED44-C1CD-4A31-AFC4-CB7E5B7DCC42}" type="slidenum">
              <a:rPr lang="zh-TW" altLang="en-US">
                <a:solidFill>
                  <a:prstClr val="black"/>
                </a:solidFill>
              </a:rPr>
              <a:pPr/>
              <a:t>29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8642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 smtClean="0"/>
              <a:t>In Europe, since the times of Charlemagne, there was a transition from a two-field crop rotation to a three-field crop rotation.</a:t>
            </a:r>
            <a:endParaRPr lang="zh-TW" altLang="en-US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DED44-C1CD-4A31-AFC4-CB7E5B7DCC42}" type="slidenum">
              <a:rPr lang="zh-TW" altLang="en-US">
                <a:solidFill>
                  <a:prstClr val="black"/>
                </a:solidFill>
              </a:rPr>
              <a:pPr/>
              <a:t>35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8751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800" baseline="0" dirty="0" smtClean="0"/>
              <a:t> Frist place began was in Flanders, they sought to fortify their lands against Viking. People gather to fortress-towns for protection and made a living by weaving raw wool. Up to then, large workers needed to be fed, Belgian farmers began converting to four-field rotation and achieved the highest agricultural productivity in Europe.</a:t>
            </a:r>
          </a:p>
          <a:p>
            <a:r>
              <a:rPr lang="en-US" altLang="zh-TW" sz="1800" baseline="0" dirty="0" smtClean="0"/>
              <a:t>But for most of continental Europe, like Alpine regions(Austria) or Mediterranean regions(Spain and Italy), the climate was too dry or too far away from main markets. (</a:t>
            </a:r>
            <a:r>
              <a:rPr lang="zh-TW" altLang="en-US" sz="1800" baseline="0" dirty="0" smtClean="0"/>
              <a:t>按一下 講完 再按一下</a:t>
            </a:r>
            <a:r>
              <a:rPr lang="en-US" altLang="zh-TW" sz="1800" baseline="0" dirty="0" smtClean="0"/>
              <a:t>)</a:t>
            </a:r>
            <a:endParaRPr lang="zh-TW" altLang="en-US" sz="20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DED44-C1CD-4A31-AFC4-CB7E5B7DCC42}" type="slidenum">
              <a:rPr lang="zh-TW" altLang="en-US">
                <a:solidFill>
                  <a:prstClr val="black"/>
                </a:solidFill>
              </a:rPr>
              <a:pPr/>
              <a:t>40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4550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Europe</a:t>
            </a:r>
            <a:r>
              <a:rPr lang="en-US" altLang="zh-TW" baseline="0" dirty="0" smtClean="0"/>
              <a:t> was increasing its agricultural productivity, how about China and the rest of Asia? (</a:t>
            </a:r>
            <a:r>
              <a:rPr lang="zh-TW" altLang="en-US" baseline="0" dirty="0" smtClean="0"/>
              <a:t>按一下</a:t>
            </a:r>
            <a:r>
              <a:rPr lang="en-US" altLang="zh-TW" baseline="0" dirty="0" smtClean="0"/>
              <a:t>)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China’s population  increased  from 100 million to 350 million. </a:t>
            </a:r>
          </a:p>
          <a:p>
            <a:r>
              <a:rPr lang="en-US" altLang="zh-TW" baseline="0" dirty="0" smtClean="0"/>
              <a:t>(</a:t>
            </a:r>
            <a:r>
              <a:rPr lang="zh-TW" altLang="en-US" baseline="0" dirty="0" smtClean="0"/>
              <a:t>動畫跑完後</a:t>
            </a:r>
            <a:r>
              <a:rPr lang="en-US" altLang="zh-TW" baseline="0" dirty="0" smtClean="0"/>
              <a:t>)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easy-to-use fertilizer and the early-ripening of rice which allowed two crops in a single season(</a:t>
            </a:r>
            <a:r>
              <a:rPr lang="zh-TW" altLang="en-US" baseline="0" dirty="0" smtClean="0"/>
              <a:t>一年兩收成</a:t>
            </a:r>
            <a:r>
              <a:rPr lang="en-US" altLang="zh-TW" baseline="0" dirty="0" smtClean="0"/>
              <a:t>)!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DED44-C1CD-4A31-AFC4-CB7E5B7DCC42}" type="slidenum">
              <a:rPr lang="zh-TW" altLang="en-US">
                <a:solidFill>
                  <a:prstClr val="black"/>
                </a:solidFill>
              </a:rPr>
              <a:pPr/>
              <a:t>41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6441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DED44-C1CD-4A31-AFC4-CB7E5B7DCC42}" type="slidenum">
              <a:rPr lang="zh-TW" altLang="en-US">
                <a:solidFill>
                  <a:prstClr val="black"/>
                </a:solidFill>
              </a:rPr>
              <a:pPr/>
              <a:t>42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823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Refined</a:t>
            </a:r>
            <a:r>
              <a:rPr lang="en-US" altLang="zh-TW" baseline="0" dirty="0" smtClean="0"/>
              <a:t> techniques save human labor. Female labor could be released from farming and  summed up the new farming system with two sayings(</a:t>
            </a:r>
            <a:r>
              <a:rPr lang="zh-TW" altLang="en-US" baseline="0" dirty="0" smtClean="0"/>
              <a:t>按一下</a:t>
            </a:r>
            <a:r>
              <a:rPr lang="en-US" altLang="zh-TW" baseline="0" dirty="0" smtClean="0"/>
              <a:t>)</a:t>
            </a:r>
          </a:p>
          <a:p>
            <a:r>
              <a:rPr lang="en-US" altLang="zh-TW" sz="1200" dirty="0" smtClean="0">
                <a:latin typeface="Times New Roman" pitchFamily="18" charset="0"/>
                <a:cs typeface="Times New Roman" pitchFamily="18" charset="0"/>
              </a:rPr>
              <a:t>“one family, 10 </a:t>
            </a:r>
            <a:r>
              <a:rPr lang="en-US" altLang="zh-TW" sz="1200" dirty="0" err="1" smtClean="0">
                <a:latin typeface="Times New Roman" pitchFamily="18" charset="0"/>
                <a:cs typeface="Times New Roman" pitchFamily="18" charset="0"/>
              </a:rPr>
              <a:t>mou</a:t>
            </a:r>
            <a:r>
              <a:rPr lang="en-US" altLang="zh-TW" sz="1200" dirty="0" smtClean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zh-TW" altLang="en-US" sz="1200" baseline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1200" baseline="0" dirty="0" smtClean="0">
                <a:latin typeface="Times New Roman" pitchFamily="18" charset="0"/>
                <a:cs typeface="Times New Roman" pitchFamily="18" charset="0"/>
              </a:rPr>
              <a:t>mean an acre could support a family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DED44-C1CD-4A31-AFC4-CB7E5B7DCC42}" type="slidenum">
              <a:rPr lang="zh-TW" altLang="en-US">
                <a:solidFill>
                  <a:prstClr val="black"/>
                </a:solidFill>
              </a:rPr>
              <a:pPr/>
              <a:t>43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1359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>
                <a:latin typeface="Times New Roman" pitchFamily="18" charset="0"/>
                <a:cs typeface="Times New Roman" pitchFamily="18" charset="0"/>
              </a:rPr>
              <a:t>In short, from</a:t>
            </a:r>
            <a:r>
              <a:rPr lang="en-US" altLang="zh-TW" baseline="0" dirty="0" smtClean="0">
                <a:latin typeface="Times New Roman" pitchFamily="18" charset="0"/>
                <a:cs typeface="Times New Roman" pitchFamily="18" charset="0"/>
              </a:rPr>
              <a:t> 16</a:t>
            </a:r>
            <a:r>
              <a:rPr lang="en-US" altLang="zh-TW" baseline="30000" dirty="0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altLang="zh-TW" baseline="0" dirty="0" smtClean="0">
                <a:latin typeface="Times New Roman" pitchFamily="18" charset="0"/>
                <a:cs typeface="Times New Roman" pitchFamily="18" charset="0"/>
              </a:rPr>
              <a:t>  to 19</a:t>
            </a:r>
            <a:r>
              <a:rPr lang="en-US" altLang="zh-TW" baseline="30000" dirty="0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altLang="zh-TW" baseline="0" dirty="0" smtClean="0">
                <a:latin typeface="Times New Roman" pitchFamily="18" charset="0"/>
                <a:cs typeface="Times New Roman" pitchFamily="18" charset="0"/>
              </a:rPr>
              <a:t> century……(</a:t>
            </a:r>
            <a:r>
              <a:rPr lang="zh-TW" altLang="en-US" baseline="0" dirty="0" smtClean="0">
                <a:latin typeface="Times New Roman" pitchFamily="18" charset="0"/>
                <a:cs typeface="Times New Roman" pitchFamily="18" charset="0"/>
              </a:rPr>
              <a:t>唸</a:t>
            </a:r>
            <a:r>
              <a:rPr lang="en-US" altLang="zh-TW" baseline="0" dirty="0" smtClean="0">
                <a:latin typeface="Times New Roman" pitchFamily="18" charset="0"/>
                <a:cs typeface="Times New Roman" pitchFamily="18" charset="0"/>
              </a:rPr>
              <a:t>PPT</a:t>
            </a:r>
            <a:r>
              <a:rPr lang="zh-TW" altLang="en-US" baseline="0" dirty="0" smtClean="0">
                <a:latin typeface="Times New Roman" pitchFamily="18" charset="0"/>
                <a:cs typeface="Times New Roman" pitchFamily="18" charset="0"/>
              </a:rPr>
              <a:t>上面 </a:t>
            </a:r>
            <a:r>
              <a:rPr lang="en-US" altLang="zh-TW" baseline="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7DED44-C1CD-4A31-AFC4-CB7E5B7DCC42}" type="slidenum">
              <a:rPr lang="zh-TW" altLang="en-US">
                <a:solidFill>
                  <a:prstClr val="black"/>
                </a:solidFill>
              </a:rPr>
              <a:pPr/>
              <a:t>44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422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B6116-340F-4B23-94DD-EE345B8B8FFE}" type="datetimeFigureOut">
              <a:rPr lang="zh-TW" altLang="en-US" smtClean="0"/>
              <a:pPr/>
              <a:t>2012/3/22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16B05-EB8E-4B0D-8939-354C91277A2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B6116-340F-4B23-94DD-EE345B8B8FFE}" type="datetimeFigureOut">
              <a:rPr lang="zh-TW" altLang="en-US" smtClean="0"/>
              <a:pPr/>
              <a:t>2012/3/22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16B05-EB8E-4B0D-8939-354C91277A2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B6116-340F-4B23-94DD-EE345B8B8FFE}" type="datetimeFigureOut">
              <a:rPr lang="zh-TW" altLang="en-US" smtClean="0"/>
              <a:pPr/>
              <a:t>2012/3/22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16B05-EB8E-4B0D-8939-354C91277A2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7A3D6-9D5E-444D-AFC8-4CF13B083AF1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/>
              <a:t>2012/3/22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485F0-50CD-417F-9DBA-5CCF629FA740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7229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7A3D6-9D5E-444D-AFC8-4CF13B083AF1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/>
              <a:t>2012/3/22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485F0-50CD-417F-9DBA-5CCF629FA740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325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7A3D6-9D5E-444D-AFC8-4CF13B083AF1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/>
              <a:t>2012/3/22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485F0-50CD-417F-9DBA-5CCF629FA740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9062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7A3D6-9D5E-444D-AFC8-4CF13B083AF1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/>
              <a:t>2012/3/22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485F0-50CD-417F-9DBA-5CCF629FA740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7280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7A3D6-9D5E-444D-AFC8-4CF13B083AF1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/>
              <a:t>2012/3/22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485F0-50CD-417F-9DBA-5CCF629FA740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6519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7A3D6-9D5E-444D-AFC8-4CF13B083AF1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/>
              <a:t>2012/3/22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485F0-50CD-417F-9DBA-5CCF629FA740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9472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7A3D6-9D5E-444D-AFC8-4CF13B083AF1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/>
              <a:t>2012/3/22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485F0-50CD-417F-9DBA-5CCF629FA740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4404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7A3D6-9D5E-444D-AFC8-4CF13B083AF1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/>
              <a:t>2012/3/22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485F0-50CD-417F-9DBA-5CCF629FA740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165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B6116-340F-4B23-94DD-EE345B8B8FFE}" type="datetimeFigureOut">
              <a:rPr lang="zh-TW" altLang="en-US" smtClean="0"/>
              <a:pPr/>
              <a:t>2012/3/22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16B05-EB8E-4B0D-8939-354C91277A2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7A3D6-9D5E-444D-AFC8-4CF13B083AF1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/>
              <a:t>2012/3/22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485F0-50CD-417F-9DBA-5CCF629FA740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7311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7A3D6-9D5E-444D-AFC8-4CF13B083AF1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/>
              <a:t>2012/3/22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485F0-50CD-417F-9DBA-5CCF629FA740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6477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7A3D6-9D5E-444D-AFC8-4CF13B083AF1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/>
              <a:t>2012/3/22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485F0-50CD-417F-9DBA-5CCF629FA740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553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B6116-340F-4B23-94DD-EE345B8B8FFE}" type="datetimeFigureOut">
              <a:rPr lang="zh-TW" altLang="en-US" smtClean="0"/>
              <a:pPr/>
              <a:t>2012/3/22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16B05-EB8E-4B0D-8939-354C91277A2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B6116-340F-4B23-94DD-EE345B8B8FFE}" type="datetimeFigureOut">
              <a:rPr lang="zh-TW" altLang="en-US" smtClean="0"/>
              <a:pPr/>
              <a:t>2012/3/22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16B05-EB8E-4B0D-8939-354C91277A2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B6116-340F-4B23-94DD-EE345B8B8FFE}" type="datetimeFigureOut">
              <a:rPr lang="zh-TW" altLang="en-US" smtClean="0"/>
              <a:pPr/>
              <a:t>2012/3/22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16B05-EB8E-4B0D-8939-354C91277A2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B6116-340F-4B23-94DD-EE345B8B8FFE}" type="datetimeFigureOut">
              <a:rPr lang="zh-TW" altLang="en-US" smtClean="0"/>
              <a:pPr/>
              <a:t>2012/3/22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16B05-EB8E-4B0D-8939-354C91277A2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B6116-340F-4B23-94DD-EE345B8B8FFE}" type="datetimeFigureOut">
              <a:rPr lang="zh-TW" altLang="en-US" smtClean="0"/>
              <a:pPr/>
              <a:t>2012/3/22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16B05-EB8E-4B0D-8939-354C91277A2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B6116-340F-4B23-94DD-EE345B8B8FFE}" type="datetimeFigureOut">
              <a:rPr lang="zh-TW" altLang="en-US" smtClean="0"/>
              <a:pPr/>
              <a:t>2012/3/22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16B05-EB8E-4B0D-8939-354C91277A2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B6116-340F-4B23-94DD-EE345B8B8FFE}" type="datetimeFigureOut">
              <a:rPr lang="zh-TW" altLang="en-US" smtClean="0"/>
              <a:pPr/>
              <a:t>2012/3/22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16B05-EB8E-4B0D-8939-354C91277A2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B6116-340F-4B23-94DD-EE345B8B8FFE}" type="datetimeFigureOut">
              <a:rPr lang="zh-TW" altLang="en-US" smtClean="0"/>
              <a:pPr/>
              <a:t>2012/3/22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116B05-EB8E-4B0D-8939-354C91277A2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77A3D6-9D5E-444D-AFC8-4CF13B083AF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2012/3/22</a:t>
            </a:fld>
            <a:endParaRPr lang="zh-TW" alt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485F0-50CD-417F-9DBA-5CCF629FA740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153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hyperlink" Target="http://www.google.co.th/imgres?q=taiwan+population+pyramid+2011&amp;um=1&amp;hl=th&amp;sa=N&amp;biw=1366&amp;bih=570&amp;tbm=isch&amp;tbnid=xktKXy9WUkLwAM:&amp;imgrefurl=http://lifecycletheory.blogspot.com/2011/08/1gdppopulationgdpeconomy-indices-of.html&amp;docid=JFbahd1TX419DM&amp;imgurl=https://blufiles.storage.live.com/y1plCZynN0hhpes7bTO8pdE4mu5QywQtGPiTT-Nm1LcyCDERf9Y0TI1mLucBQ2e3cIwE-1BQjjkTOE/taiwan_population_pyramid_2011_chart.gif?psid=1&amp;w=604&amp;h=407&amp;ei=ow_TTp-nDIiIrAfZ4dT6DA&amp;zoom=1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wmf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0.jpeg"/><Relationship Id="rId4" Type="http://schemas.openxmlformats.org/officeDocument/2006/relationships/image" Target="../media/image59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3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5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farm4.staticflickr.com/3267/2711930893_317cb94428_z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644008" y="0"/>
            <a:ext cx="4499992" cy="6858000"/>
          </a:xfrm>
          <a:prstGeom prst="rect">
            <a:avLst/>
          </a:prstGeom>
          <a:noFill/>
        </p:spPr>
      </p:pic>
      <p:pic>
        <p:nvPicPr>
          <p:cNvPr id="2" name="Picture 6" descr="http://cambridgeforecast.files.wordpress.com/2008/12/goldstone.jpg?w=590&amp;h=590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 l="16632" r="16841" b="2438"/>
          <a:stretch>
            <a:fillRect/>
          </a:stretch>
        </p:blipFill>
        <p:spPr bwMode="auto">
          <a:xfrm>
            <a:off x="0" y="0"/>
            <a:ext cx="4644008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矩形 2"/>
          <p:cNvSpPr/>
          <p:nvPr/>
        </p:nvSpPr>
        <p:spPr>
          <a:xfrm>
            <a:off x="4572000" y="476672"/>
            <a:ext cx="4717032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Way of Life &amp; Standards </a:t>
            </a:r>
          </a:p>
          <a:p>
            <a:r>
              <a:rPr lang="zh-TW" altLang="en-US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en-US" altLang="zh-TW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Living in the East</a:t>
            </a:r>
            <a:r>
              <a:rPr lang="en-US" altLang="zh-TW" sz="3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zh-TW" sz="3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zh-TW" altLang="en-US" sz="3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矩形 3"/>
          <p:cNvSpPr/>
          <p:nvPr/>
        </p:nvSpPr>
        <p:spPr>
          <a:xfrm>
            <a:off x="6084168" y="2204864"/>
            <a:ext cx="17281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8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Chapter 5</a:t>
            </a:r>
          </a:p>
          <a:p>
            <a:r>
              <a:rPr lang="en-US" altLang="zh-TW" sz="28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 120-135</a:t>
            </a:r>
            <a:endParaRPr lang="zh-TW" altLang="en-US" sz="2800" b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6140146" y="3789040"/>
            <a:ext cx="1623073" cy="2831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400" b="1" u="sn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Presenters</a:t>
            </a:r>
            <a:r>
              <a:rPr lang="en-US" altLang="zh-TW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:</a:t>
            </a:r>
          </a:p>
          <a:p>
            <a:pPr algn="ctr"/>
            <a:endParaRPr lang="en-US" altLang="zh-TW" sz="1400" dirty="0" smtClean="0"/>
          </a:p>
          <a:p>
            <a:pPr algn="ctr"/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何禾</a:t>
            </a:r>
            <a:endParaRPr lang="en-US" altLang="zh-TW" sz="2800" dirty="0" smtClean="0"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林若瑄</a:t>
            </a:r>
            <a:endParaRPr lang="en-US" altLang="zh-TW" sz="2800" dirty="0" smtClean="0"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李勵佩</a:t>
            </a:r>
            <a:endParaRPr lang="en-US" altLang="zh-TW" sz="2800" dirty="0" smtClean="0"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吳楚茵</a:t>
            </a:r>
            <a:endParaRPr lang="en-US" altLang="zh-TW" sz="2800" dirty="0" smtClean="0"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賴榆潔</a:t>
            </a:r>
            <a:endParaRPr lang="zh-TW" altLang="en-US" sz="28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左中括弧 6"/>
          <p:cNvSpPr/>
          <p:nvPr/>
        </p:nvSpPr>
        <p:spPr>
          <a:xfrm>
            <a:off x="5796136" y="2276872"/>
            <a:ext cx="144016" cy="864096"/>
          </a:xfrm>
          <a:prstGeom prst="leftBracket">
            <a:avLst/>
          </a:prstGeom>
          <a:ln>
            <a:solidFill>
              <a:srgbClr val="0033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右中括弧 7"/>
          <p:cNvSpPr/>
          <p:nvPr/>
        </p:nvSpPr>
        <p:spPr>
          <a:xfrm>
            <a:off x="7884368" y="2276872"/>
            <a:ext cx="144016" cy="864096"/>
          </a:xfrm>
          <a:prstGeom prst="rightBracket">
            <a:avLst/>
          </a:prstGeom>
          <a:ln>
            <a:solidFill>
              <a:srgbClr val="0033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2.bp.blogspot.com/_NDx-o7q9Pcw/S-NUu9Lt-xI/AAAAAAAAAGo/BQEcCcRoWB4/s320/spiral-clock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20000" contrast="-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文字方塊 3"/>
          <p:cNvSpPr txBox="1"/>
          <p:nvPr/>
        </p:nvSpPr>
        <p:spPr>
          <a:xfrm>
            <a:off x="323528" y="260648"/>
            <a:ext cx="4735655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TW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Gulim" pitchFamily="34" charset="-127"/>
                <a:cs typeface="Shruti" pitchFamily="2"/>
              </a:rPr>
              <a:t>LIFE EXPECTANCY </a:t>
            </a:r>
            <a:endParaRPr lang="zh-TW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Gulim" pitchFamily="34" charset="-127"/>
              <a:cs typeface="Shruti" pitchFamily="2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467544" y="1340768"/>
            <a:ext cx="2952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itchFamily="82" charset="0"/>
                <a:cs typeface="Latha" pitchFamily="2"/>
              </a:rPr>
              <a:t>What we have in mind…</a:t>
            </a:r>
            <a:endParaRPr lang="zh-TW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itchFamily="82" charset="0"/>
              <a:cs typeface="Latha" pitchFamily="2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611560" y="4005064"/>
            <a:ext cx="11208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itchFamily="82" charset="0"/>
              </a:rPr>
              <a:t>In fact…</a:t>
            </a:r>
            <a:endParaRPr lang="zh-TW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itchFamily="82" charset="0"/>
            </a:endParaRPr>
          </a:p>
        </p:txBody>
      </p:sp>
      <p:pic>
        <p:nvPicPr>
          <p:cNvPr id="19458" name="Picture 2" descr="http://4.bp.blogspot.com/_DVM9Ferp5e0/TCXYJ95F4qI/AAAAAAAAA1s/awcfGCDo4F4/s1600/pop%25252Bpyramid.bmp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 t="5921" b="8226"/>
          <a:stretch>
            <a:fillRect/>
          </a:stretch>
        </p:blipFill>
        <p:spPr bwMode="auto">
          <a:xfrm>
            <a:off x="5148064" y="1916832"/>
            <a:ext cx="2736304" cy="166847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1" name="Picture 2" descr="http://4.bp.blogspot.com/_DVM9Ferp5e0/TCXYJ95F4qI/AAAAAAAAA1s/awcfGCDo4F4/s1600/pop%25252Bpyramid.bmp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 t="5921" b="8226"/>
          <a:stretch>
            <a:fillRect/>
          </a:stretch>
        </p:blipFill>
        <p:spPr bwMode="auto">
          <a:xfrm>
            <a:off x="5292080" y="4509120"/>
            <a:ext cx="2712671" cy="172819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2" name="Picture 2" descr="http://4.bp.blogspot.com/_DVM9Ferp5e0/TCXYJ95F4qI/AAAAAAAAA1s/awcfGCDo4F4/s1600/pop%25252Bpyramid.bmp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 t="5921" b="8226"/>
          <a:stretch>
            <a:fillRect/>
          </a:stretch>
        </p:blipFill>
        <p:spPr bwMode="auto">
          <a:xfrm>
            <a:off x="1475656" y="4509120"/>
            <a:ext cx="2808312" cy="172819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3" name="文字方塊 12"/>
          <p:cNvSpPr txBox="1"/>
          <p:nvPr/>
        </p:nvSpPr>
        <p:spPr>
          <a:xfrm>
            <a:off x="2339752" y="3573016"/>
            <a:ext cx="93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 smtClean="0">
                <a:solidFill>
                  <a:srgbClr val="002060"/>
                </a:solidFill>
              </a:rPr>
              <a:t>Europe</a:t>
            </a:r>
            <a:endParaRPr lang="zh-TW" altLang="en-US" sz="2000" b="1" dirty="0">
              <a:solidFill>
                <a:srgbClr val="002060"/>
              </a:solidFill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6228184" y="3573016"/>
            <a:ext cx="631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solidFill>
                  <a:srgbClr val="002060"/>
                </a:solidFill>
              </a:rPr>
              <a:t>Asia</a:t>
            </a:r>
            <a:endParaRPr lang="zh-TW" altLang="en-US" sz="2000" b="1" dirty="0">
              <a:solidFill>
                <a:srgbClr val="002060"/>
              </a:solidFill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2411760" y="6237312"/>
            <a:ext cx="93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 smtClean="0">
                <a:solidFill>
                  <a:srgbClr val="002060"/>
                </a:solidFill>
              </a:rPr>
              <a:t>Europe</a:t>
            </a:r>
            <a:endParaRPr lang="zh-TW" altLang="en-US" sz="2000" b="1" dirty="0">
              <a:solidFill>
                <a:srgbClr val="002060"/>
              </a:solidFill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6372200" y="6237312"/>
            <a:ext cx="631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solidFill>
                  <a:srgbClr val="002060"/>
                </a:solidFill>
              </a:rPr>
              <a:t>Asia</a:t>
            </a:r>
            <a:endParaRPr lang="zh-TW" altLang="en-US" sz="2000" b="1" dirty="0">
              <a:solidFill>
                <a:srgbClr val="002060"/>
              </a:solidFill>
            </a:endParaRPr>
          </a:p>
        </p:txBody>
      </p:sp>
      <p:pic>
        <p:nvPicPr>
          <p:cNvPr id="17" name="Picture 4" descr="http://4.bp.blogspot.com/-HxuCT900AEo/TtMRD4HnMDI/AAAAAAAAAA0/YZNV5Htxj50/s1600/taiwan_population_pyramid_2011_chart.gif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l="5007" t="5184" r="4876" b="7515"/>
          <a:stretch>
            <a:fillRect/>
          </a:stretch>
        </p:blipFill>
        <p:spPr bwMode="auto">
          <a:xfrm>
            <a:off x="1475656" y="1916832"/>
            <a:ext cx="2736304" cy="1656184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644008" y="0"/>
            <a:ext cx="449999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7170" name="Picture 2" descr="http://i46.photobucket.com/albums/f136/butterflygirlms/HourGlass2.jpg"/>
          <p:cNvPicPr>
            <a:picLocks noChangeAspect="1" noChangeArrowheads="1"/>
          </p:cNvPicPr>
          <p:nvPr/>
        </p:nvPicPr>
        <p:blipFill>
          <a:blip r:embed="rId2" cstate="print"/>
          <a:srcRect l="11481" b="16400"/>
          <a:stretch>
            <a:fillRect/>
          </a:stretch>
        </p:blipFill>
        <p:spPr bwMode="auto">
          <a:xfrm>
            <a:off x="0" y="0"/>
            <a:ext cx="4644008" cy="6858000"/>
          </a:xfrm>
          <a:prstGeom prst="rect">
            <a:avLst/>
          </a:prstGeom>
          <a:noFill/>
        </p:spPr>
      </p:pic>
      <p:sp>
        <p:nvSpPr>
          <p:cNvPr id="2" name="文字方塊 1"/>
          <p:cNvSpPr txBox="1"/>
          <p:nvPr/>
        </p:nvSpPr>
        <p:spPr>
          <a:xfrm>
            <a:off x="971600" y="260648"/>
            <a:ext cx="780906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b="1" dirty="0" smtClean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Life Expectancy at Birth in Selected</a:t>
            </a:r>
          </a:p>
          <a:p>
            <a:r>
              <a:rPr lang="en-US" altLang="zh-TW" sz="4000" b="1" dirty="0" smtClean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Countries &amp; Time Periods, in Years</a:t>
            </a:r>
            <a:endParaRPr lang="zh-TW" altLang="en-US" sz="4000" b="1" dirty="0">
              <a:solidFill>
                <a:schemeClr val="bg1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l="16538" t="35700" r="14772" b="12851"/>
          <a:stretch>
            <a:fillRect/>
          </a:stretch>
        </p:blipFill>
        <p:spPr bwMode="auto">
          <a:xfrm>
            <a:off x="1619672" y="1844824"/>
            <a:ext cx="7272808" cy="4176464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softEdge rad="112500"/>
          </a:effectLst>
        </p:spPr>
      </p:pic>
      <p:sp>
        <p:nvSpPr>
          <p:cNvPr id="7" name="文字方塊 6"/>
          <p:cNvSpPr txBox="1"/>
          <p:nvPr/>
        </p:nvSpPr>
        <p:spPr>
          <a:xfrm>
            <a:off x="8028384" y="2420888"/>
            <a:ext cx="720080" cy="34778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altLang="zh-TW" sz="2000" dirty="0" smtClean="0">
                <a:latin typeface="Century" pitchFamily="18" charset="0"/>
              </a:rPr>
              <a:t>79.4</a:t>
            </a:r>
          </a:p>
          <a:p>
            <a:r>
              <a:rPr lang="en-US" altLang="zh-TW" sz="2000" dirty="0" smtClean="0">
                <a:latin typeface="Century" pitchFamily="18" charset="0"/>
              </a:rPr>
              <a:t>73</a:t>
            </a:r>
          </a:p>
          <a:p>
            <a:r>
              <a:rPr lang="en-US" altLang="zh-TW" sz="2000" dirty="0" smtClean="0">
                <a:latin typeface="Century" pitchFamily="18" charset="0"/>
              </a:rPr>
              <a:t>76.4</a:t>
            </a:r>
          </a:p>
          <a:p>
            <a:r>
              <a:rPr lang="en-US" altLang="zh-TW" sz="2000" b="1" dirty="0" smtClean="0">
                <a:solidFill>
                  <a:srgbClr val="FF0000"/>
                </a:solidFill>
                <a:latin typeface="Century" pitchFamily="18" charset="0"/>
              </a:rPr>
              <a:t>82.6</a:t>
            </a:r>
          </a:p>
          <a:p>
            <a:r>
              <a:rPr lang="en-US" altLang="zh-TW" sz="2000" dirty="0" smtClean="0">
                <a:latin typeface="Century" pitchFamily="18" charset="0"/>
              </a:rPr>
              <a:t>79.8</a:t>
            </a:r>
          </a:p>
          <a:p>
            <a:r>
              <a:rPr lang="en-US" altLang="zh-TW" sz="2000" dirty="0" smtClean="0">
                <a:latin typeface="Century" pitchFamily="18" charset="0"/>
              </a:rPr>
              <a:t>73</a:t>
            </a:r>
          </a:p>
          <a:p>
            <a:r>
              <a:rPr lang="en-US" altLang="zh-TW" sz="2000" dirty="0" smtClean="0">
                <a:latin typeface="Century" pitchFamily="18" charset="0"/>
              </a:rPr>
              <a:t>76.4</a:t>
            </a:r>
          </a:p>
          <a:p>
            <a:r>
              <a:rPr lang="en-US" altLang="zh-TW" sz="2000" dirty="0" smtClean="0">
                <a:latin typeface="Century" pitchFamily="18" charset="0"/>
              </a:rPr>
              <a:t>71.3</a:t>
            </a:r>
          </a:p>
          <a:p>
            <a:r>
              <a:rPr lang="en-US" altLang="zh-TW" sz="2000" dirty="0" smtClean="0">
                <a:latin typeface="Century" pitchFamily="18" charset="0"/>
              </a:rPr>
              <a:t>79.4</a:t>
            </a:r>
          </a:p>
          <a:p>
            <a:r>
              <a:rPr lang="en-US" altLang="zh-TW" sz="2000" dirty="0" smtClean="0">
                <a:latin typeface="Century" pitchFamily="18" charset="0"/>
              </a:rPr>
              <a:t>79.4</a:t>
            </a:r>
          </a:p>
          <a:p>
            <a:r>
              <a:rPr lang="en-US" altLang="zh-TW" sz="2000" dirty="0" smtClean="0">
                <a:latin typeface="Century" pitchFamily="18" charset="0"/>
              </a:rPr>
              <a:t>73</a:t>
            </a:r>
            <a:endParaRPr lang="zh-TW" altLang="en-US" sz="2000" dirty="0">
              <a:latin typeface="Century" pitchFamily="18" charset="0"/>
            </a:endParaRPr>
          </a:p>
        </p:txBody>
      </p:sp>
      <p:sp>
        <p:nvSpPr>
          <p:cNvPr id="11" name="橢圓 10"/>
          <p:cNvSpPr/>
          <p:nvPr/>
        </p:nvSpPr>
        <p:spPr>
          <a:xfrm>
            <a:off x="7380312" y="2564904"/>
            <a:ext cx="432048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圓角矩形 7"/>
          <p:cNvSpPr/>
          <p:nvPr/>
        </p:nvSpPr>
        <p:spPr>
          <a:xfrm>
            <a:off x="4139952" y="6093296"/>
            <a:ext cx="4680520" cy="3600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b="1" dirty="0" smtClean="0"/>
              <a:t>Life Expectancy 2010  </a:t>
            </a:r>
            <a:r>
              <a:rPr lang="en-US" altLang="zh-TW" sz="1600" dirty="0" smtClean="0"/>
              <a:t>( </a:t>
            </a:r>
            <a:r>
              <a:rPr lang="en-US" altLang="zh-TW" sz="1600" b="1" dirty="0" smtClean="0"/>
              <a:t>List by the United Nations )</a:t>
            </a:r>
            <a:endParaRPr lang="zh-TW" altLang="en-US" sz="16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2123728" y="6093296"/>
            <a:ext cx="9476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(P78)</a:t>
            </a:r>
            <a:endParaRPr lang="zh-TW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itchFamily="2" charset="0"/>
              <a:cs typeface="MV Boli" pitchFamily="2" charset="0"/>
            </a:endParaRPr>
          </a:p>
        </p:txBody>
      </p:sp>
      <p:cxnSp>
        <p:nvCxnSpPr>
          <p:cNvPr id="12" name="直線接點 11"/>
          <p:cNvCxnSpPr/>
          <p:nvPr/>
        </p:nvCxnSpPr>
        <p:spPr>
          <a:xfrm>
            <a:off x="1835696" y="2852936"/>
            <a:ext cx="576064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>
            <a:off x="1835696" y="3429000"/>
            <a:ext cx="43204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/>
          <p:cNvCxnSpPr/>
          <p:nvPr/>
        </p:nvCxnSpPr>
        <p:spPr>
          <a:xfrm>
            <a:off x="1835696" y="4005064"/>
            <a:ext cx="122413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接點 21"/>
          <p:cNvCxnSpPr/>
          <p:nvPr/>
        </p:nvCxnSpPr>
        <p:spPr>
          <a:xfrm>
            <a:off x="1835696" y="4581128"/>
            <a:ext cx="43204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接點 23"/>
          <p:cNvCxnSpPr/>
          <p:nvPr/>
        </p:nvCxnSpPr>
        <p:spPr>
          <a:xfrm>
            <a:off x="1835696" y="5157192"/>
            <a:ext cx="576064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接點 26"/>
          <p:cNvCxnSpPr/>
          <p:nvPr/>
        </p:nvCxnSpPr>
        <p:spPr>
          <a:xfrm>
            <a:off x="1835696" y="5445224"/>
            <a:ext cx="576064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freepatentsonline.com/7200952-0-large.jpg"/>
          <p:cNvPicPr>
            <a:picLocks noChangeAspect="1" noChangeArrowheads="1"/>
          </p:cNvPicPr>
          <p:nvPr/>
        </p:nvPicPr>
        <p:blipFill>
          <a:blip r:embed="rId2" cstate="print">
            <a:lum bright="40000" contrast="-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文字方塊 1"/>
          <p:cNvSpPr txBox="1"/>
          <p:nvPr/>
        </p:nvSpPr>
        <p:spPr>
          <a:xfrm>
            <a:off x="683568" y="260648"/>
            <a:ext cx="2404889" cy="8309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TW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STATURE</a:t>
            </a:r>
            <a:endParaRPr lang="zh-TW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395536" y="1340768"/>
            <a:ext cx="28552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itchFamily="82" charset="0"/>
              </a:rPr>
              <a:t>What we have in mind…</a:t>
            </a:r>
            <a:endParaRPr lang="zh-TW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itchFamily="82" charset="0"/>
            </a:endParaRPr>
          </a:p>
        </p:txBody>
      </p:sp>
      <p:pic>
        <p:nvPicPr>
          <p:cNvPr id="7170" name="Picture 2" descr="http://images.wikia.com/harrypotter/images/c/cc/Olympha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988840"/>
            <a:ext cx="3888432" cy="39033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172" name="Picture 4" descr="http://www.pinayblogera.com/wp-content/uploads/2008/09/celine-dion-charice-pempegco-due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548680"/>
            <a:ext cx="3096344" cy="510298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isometricOffAxis2Left"/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7" name="文字方塊 6"/>
          <p:cNvSpPr txBox="1"/>
          <p:nvPr/>
        </p:nvSpPr>
        <p:spPr>
          <a:xfrm>
            <a:off x="6948264" y="6021288"/>
            <a:ext cx="1282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Asians</a:t>
            </a:r>
            <a:endParaRPr lang="zh-TW" altLang="en-US" sz="3200" b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1979712" y="5949280"/>
            <a:ext cx="19782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Europeans</a:t>
            </a:r>
            <a:endParaRPr lang="zh-TW" altLang="en-US" sz="3200" b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0" name="弧形接點 9"/>
          <p:cNvCxnSpPr/>
          <p:nvPr/>
        </p:nvCxnSpPr>
        <p:spPr>
          <a:xfrm rot="5400000" flipH="1" flipV="1">
            <a:off x="7344308" y="5769260"/>
            <a:ext cx="504056" cy="144016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usm.maine.edu/maps/sites/default/files/daronson/exhibition/exhibition-image/10-4-11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10000"/>
          </a:blip>
          <a:srcRect l="5073" t="21084" r="1959" b="1125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文字方塊 1"/>
          <p:cNvSpPr txBox="1"/>
          <p:nvPr/>
        </p:nvSpPr>
        <p:spPr>
          <a:xfrm>
            <a:off x="323528" y="3789040"/>
            <a:ext cx="46440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 smtClean="0"/>
              <a:t>‧ Why people living in cities   </a:t>
            </a:r>
          </a:p>
          <a:p>
            <a:r>
              <a:rPr lang="en-US" altLang="zh-TW" sz="2800" b="1" dirty="0" smtClean="0"/>
              <a:t>      were shorter:</a:t>
            </a:r>
            <a:endParaRPr lang="zh-TW" altLang="en-US" sz="2800" b="1" dirty="0"/>
          </a:p>
        </p:txBody>
      </p:sp>
      <p:sp>
        <p:nvSpPr>
          <p:cNvPr id="3" name="文字方塊 2"/>
          <p:cNvSpPr txBox="1"/>
          <p:nvPr/>
        </p:nvSpPr>
        <p:spPr>
          <a:xfrm>
            <a:off x="899592" y="4941168"/>
            <a:ext cx="216219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dirty="0" smtClean="0"/>
              <a:t>1.Wage Labor</a:t>
            </a:r>
          </a:p>
          <a:p>
            <a:r>
              <a:rPr lang="en-US" altLang="zh-TW" sz="2800" dirty="0" smtClean="0"/>
              <a:t>2.Disease</a:t>
            </a:r>
          </a:p>
          <a:p>
            <a:r>
              <a:rPr lang="en-US" altLang="zh-TW" sz="2800" dirty="0" smtClean="0"/>
              <a:t>3.Trade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683568" y="476672"/>
            <a:ext cx="16834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itchFamily="82" charset="0"/>
              </a:rPr>
              <a:t>In fact…</a:t>
            </a:r>
          </a:p>
        </p:txBody>
      </p:sp>
      <p:pic>
        <p:nvPicPr>
          <p:cNvPr id="6146" name="Picture 2" descr="http://1.bp.blogspot.com/_Odb6xAsYVo4/SmI0whAqeDI/AAAAAAAAAMI/MTElFZ4uY-4/s400/city+vs+country.gif"/>
          <p:cNvPicPr>
            <a:picLocks noChangeAspect="1" noChangeArrowheads="1"/>
          </p:cNvPicPr>
          <p:nvPr/>
        </p:nvPicPr>
        <p:blipFill>
          <a:blip r:embed="rId3" cstate="print"/>
          <a:srcRect l="12347" t="9524" r="50614"/>
          <a:stretch>
            <a:fillRect/>
          </a:stretch>
        </p:blipFill>
        <p:spPr bwMode="auto">
          <a:xfrm>
            <a:off x="2483768" y="1916832"/>
            <a:ext cx="1224136" cy="151216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148" name="Picture 4" descr="http://1.bp.blogspot.com/_Odb6xAsYVo4/SmI0whAqeDI/AAAAAAAAAMI/MTElFZ4uY-4/s400/city+vs+country.gif"/>
          <p:cNvPicPr>
            <a:picLocks noChangeAspect="1" noChangeArrowheads="1"/>
          </p:cNvPicPr>
          <p:nvPr/>
        </p:nvPicPr>
        <p:blipFill>
          <a:blip r:embed="rId3" cstate="print"/>
          <a:srcRect l="52603" t="21176" r="15027"/>
          <a:stretch>
            <a:fillRect/>
          </a:stretch>
        </p:blipFill>
        <p:spPr bwMode="auto">
          <a:xfrm>
            <a:off x="4499992" y="260648"/>
            <a:ext cx="1440160" cy="320435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Left"/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124" name="Picture 4" descr="http://www.renaissanceconnection.org/images/blackdeat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66504">
            <a:off x="4785853" y="3667462"/>
            <a:ext cx="4057121" cy="29916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文字方塊 8"/>
          <p:cNvSpPr txBox="1"/>
          <p:nvPr/>
        </p:nvSpPr>
        <p:spPr>
          <a:xfrm>
            <a:off x="2627784" y="6165304"/>
            <a:ext cx="30941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(P79, paragraph 2)</a:t>
            </a:r>
            <a:endPara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itchFamily="2" charset="0"/>
              <a:cs typeface="MV Boli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mercantilediamondgroup.com/ESW/Images/gold_coins_no_writing_copy.jpg?xcache=8813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文字方塊 1"/>
          <p:cNvSpPr txBox="1"/>
          <p:nvPr/>
        </p:nvSpPr>
        <p:spPr>
          <a:xfrm>
            <a:off x="179512" y="188640"/>
            <a:ext cx="8371844" cy="769441"/>
          </a:xfrm>
          <a:prstGeom prst="rect">
            <a:avLst/>
          </a:prstGeom>
          <a:solidFill>
            <a:schemeClr val="bg2">
              <a:lumMod val="90000"/>
            </a:schemeClr>
          </a:solidFill>
          <a:ln w="28575">
            <a:solidFill>
              <a:schemeClr val="tx1"/>
            </a:solidFill>
            <a:prstDash val="sysDot"/>
          </a:ln>
        </p:spPr>
        <p:txBody>
          <a:bodyPr wrap="none" rtlCol="0">
            <a:spAutoFit/>
          </a:bodyPr>
          <a:lstStyle/>
          <a:p>
            <a:r>
              <a:rPr lang="en-US" altLang="zh-TW" sz="4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Wages, Incomes, and Consumption</a:t>
            </a:r>
            <a:endParaRPr lang="zh-TW" altLang="en-US" sz="44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395536" y="1124744"/>
            <a:ext cx="2853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itchFamily="82" charset="0"/>
              </a:rPr>
              <a:t>What we have in mind…</a:t>
            </a:r>
            <a:endParaRPr lang="zh-TW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itchFamily="82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395536" y="3933056"/>
            <a:ext cx="11208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latin typeface="Tempus Sans ITC" pitchFamily="82" charset="0"/>
              </a:rPr>
              <a:t>In fact…</a:t>
            </a:r>
            <a:endParaRPr lang="zh-TW" altLang="en-US" sz="2000" b="1" dirty="0">
              <a:latin typeface="Tempus Sans ITC" pitchFamily="82" charset="0"/>
            </a:endParaRPr>
          </a:p>
        </p:txBody>
      </p:sp>
      <p:pic>
        <p:nvPicPr>
          <p:cNvPr id="5122" name="Picture 2" descr="http://1.bp.blogspot.com/_szKmGeJ84Bc/TM7lbzb1alI/AAAAAAAAABI/yST3q3UR8Xc/s1600/dining+table+titani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556792"/>
            <a:ext cx="2880320" cy="20142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24" name="Picture 4" descr="http://t0.gstatic.com/images?q=tbn:ANd9GcS63VsxyKIsm_KAAldXNEuocUdrcoVSlgO_SMkaw98zDf9QcqfSuwXKmKDdi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1556792"/>
            <a:ext cx="2664296" cy="19442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26" name="Picture 6" descr="http://www.artworld.tw/FCKeditor/images/ba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9632" y="4437112"/>
            <a:ext cx="2808312" cy="19857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4" descr="http://t0.gstatic.com/images?q=tbn:ANd9GcS63VsxyKIsm_KAAldXNEuocUdrcoVSlgO_SMkaw98zDf9QcqfSuwXKmKDdi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4437112"/>
            <a:ext cx="2690500" cy="19918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文字方塊 8"/>
          <p:cNvSpPr txBox="1"/>
          <p:nvPr/>
        </p:nvSpPr>
        <p:spPr>
          <a:xfrm>
            <a:off x="6228184" y="3501008"/>
            <a:ext cx="872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solidFill>
                  <a:srgbClr val="003300"/>
                </a:solidFill>
              </a:rPr>
              <a:t>Asians</a:t>
            </a:r>
            <a:endParaRPr lang="zh-TW" altLang="en-US" sz="2000" b="1" dirty="0">
              <a:solidFill>
                <a:srgbClr val="003300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6300192" y="6457890"/>
            <a:ext cx="872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solidFill>
                  <a:srgbClr val="003300"/>
                </a:solidFill>
              </a:rPr>
              <a:t>Asians</a:t>
            </a:r>
            <a:endParaRPr lang="zh-TW" altLang="en-US" sz="2000" b="1" dirty="0">
              <a:solidFill>
                <a:srgbClr val="003300"/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1979712" y="3573016"/>
            <a:ext cx="13084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solidFill>
                  <a:srgbClr val="003300"/>
                </a:solidFill>
              </a:rPr>
              <a:t>Europeans</a:t>
            </a:r>
            <a:endParaRPr lang="zh-TW" altLang="en-US" sz="2000" b="1" dirty="0">
              <a:solidFill>
                <a:srgbClr val="003300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1979712" y="6457890"/>
            <a:ext cx="13084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solidFill>
                  <a:srgbClr val="003300"/>
                </a:solidFill>
              </a:rPr>
              <a:t>Europeans</a:t>
            </a:r>
            <a:endParaRPr lang="zh-TW" altLang="en-US" sz="2000" b="1" dirty="0">
              <a:solidFill>
                <a:srgbClr val="00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1.bp.blogspot.com/-Hm0exEWtApg/TtoyRbWfM7I/AAAAAAAAAUA/f5KGeuXs0XY/s1600/day_laborer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矩形 4"/>
          <p:cNvSpPr/>
          <p:nvPr/>
        </p:nvSpPr>
        <p:spPr>
          <a:xfrm>
            <a:off x="-180528" y="188640"/>
            <a:ext cx="9505056" cy="100811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文字方塊 1"/>
          <p:cNvSpPr txBox="1"/>
          <p:nvPr/>
        </p:nvSpPr>
        <p:spPr>
          <a:xfrm>
            <a:off x="395536" y="404664"/>
            <a:ext cx="8191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Real Wages of Laborers in European Cities</a:t>
            </a:r>
            <a:endParaRPr lang="zh-TW" alt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22443" t="18249" r="21448" b="6551"/>
          <a:stretch>
            <a:fillRect/>
          </a:stretch>
        </p:blipFill>
        <p:spPr bwMode="auto">
          <a:xfrm>
            <a:off x="539552" y="1340768"/>
            <a:ext cx="7992888" cy="50405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橢圓 14"/>
          <p:cNvSpPr/>
          <p:nvPr/>
        </p:nvSpPr>
        <p:spPr>
          <a:xfrm>
            <a:off x="6948264" y="2564904"/>
            <a:ext cx="792088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0" name="直線單箭頭接點 19"/>
          <p:cNvCxnSpPr/>
          <p:nvPr/>
        </p:nvCxnSpPr>
        <p:spPr>
          <a:xfrm>
            <a:off x="4788024" y="1412776"/>
            <a:ext cx="0" cy="446449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6" name="文字方塊 25"/>
          <p:cNvSpPr txBox="1"/>
          <p:nvPr/>
        </p:nvSpPr>
        <p:spPr>
          <a:xfrm>
            <a:off x="7308304" y="6381328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(P80)</a:t>
            </a:r>
            <a:endParaRPr lang="zh-TW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itchFamily="2" charset="0"/>
              <a:cs typeface="MV Boli" pitchFamily="2" charset="0"/>
            </a:endParaRPr>
          </a:p>
        </p:txBody>
      </p:sp>
      <p:cxnSp>
        <p:nvCxnSpPr>
          <p:cNvPr id="10" name="直線接點 9"/>
          <p:cNvCxnSpPr/>
          <p:nvPr/>
        </p:nvCxnSpPr>
        <p:spPr>
          <a:xfrm>
            <a:off x="7092280" y="2132856"/>
            <a:ext cx="576064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7092280" y="2564904"/>
            <a:ext cx="79208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>
            <a:stCxn id="15" idx="3"/>
            <a:endCxn id="15" idx="5"/>
          </p:cNvCxnSpPr>
          <p:nvPr/>
        </p:nvCxnSpPr>
        <p:spPr>
          <a:xfrm>
            <a:off x="7064263" y="2995143"/>
            <a:ext cx="56009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/>
          <p:cNvCxnSpPr/>
          <p:nvPr/>
        </p:nvCxnSpPr>
        <p:spPr>
          <a:xfrm>
            <a:off x="7092280" y="3429000"/>
            <a:ext cx="43204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/>
          <p:cNvCxnSpPr/>
          <p:nvPr/>
        </p:nvCxnSpPr>
        <p:spPr>
          <a:xfrm>
            <a:off x="7092280" y="5157192"/>
            <a:ext cx="576064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683568" y="4365104"/>
            <a:ext cx="1656184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50" name="Picture 2" descr="http://pic7.nipic.com/20100518/3412858_092231046882_2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b="38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矩形 4"/>
          <p:cNvSpPr/>
          <p:nvPr/>
        </p:nvSpPr>
        <p:spPr>
          <a:xfrm>
            <a:off x="-180528" y="188640"/>
            <a:ext cx="9505056" cy="1008112"/>
          </a:xfrm>
          <a:prstGeom prst="rect">
            <a:avLst/>
          </a:prstGeom>
          <a:solidFill>
            <a:srgbClr val="FFFFFF">
              <a:alpha val="67843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文字方塊 1"/>
          <p:cNvSpPr txBox="1"/>
          <p:nvPr/>
        </p:nvSpPr>
        <p:spPr>
          <a:xfrm>
            <a:off x="0" y="40466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 Wages of Farm Laborers in Europe &amp; Asia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17128" t="28349" r="16132" b="48551"/>
          <a:stretch>
            <a:fillRect/>
          </a:stretch>
        </p:blipFill>
        <p:spPr bwMode="auto">
          <a:xfrm>
            <a:off x="611560" y="1844824"/>
            <a:ext cx="8208912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矩形 6"/>
          <p:cNvSpPr/>
          <p:nvPr/>
        </p:nvSpPr>
        <p:spPr>
          <a:xfrm>
            <a:off x="683568" y="4077072"/>
            <a:ext cx="7992888" cy="432048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611560" y="4077072"/>
            <a:ext cx="8316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latin typeface="Century" pitchFamily="18" charset="0"/>
              </a:rPr>
              <a:t> c. 2011            </a:t>
            </a:r>
            <a:r>
              <a:rPr lang="en-US" altLang="zh-TW" b="1" dirty="0" smtClean="0">
                <a:solidFill>
                  <a:srgbClr val="FF0000"/>
                </a:solidFill>
                <a:latin typeface="Century" pitchFamily="18" charset="0"/>
              </a:rPr>
              <a:t>35,974</a:t>
            </a:r>
            <a:r>
              <a:rPr lang="en-US" altLang="zh-TW" dirty="0" smtClean="0">
                <a:latin typeface="Century" pitchFamily="18" charset="0"/>
              </a:rPr>
              <a:t>            30,165           34,362           8,394          </a:t>
            </a:r>
            <a:r>
              <a:rPr lang="en-US" altLang="zh-TW" b="1" dirty="0" smtClean="0">
                <a:solidFill>
                  <a:srgbClr val="FF0000"/>
                </a:solidFill>
                <a:latin typeface="Century" pitchFamily="18" charset="0"/>
              </a:rPr>
              <a:t>3,703</a:t>
            </a:r>
          </a:p>
        </p:txBody>
      </p:sp>
      <p:sp>
        <p:nvSpPr>
          <p:cNvPr id="10" name="圓角矩形 9"/>
          <p:cNvSpPr/>
          <p:nvPr/>
        </p:nvSpPr>
        <p:spPr>
          <a:xfrm>
            <a:off x="971600" y="4725144"/>
            <a:ext cx="3240360" cy="36004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b="1" dirty="0" smtClean="0"/>
              <a:t>GDP</a:t>
            </a:r>
            <a:r>
              <a:rPr lang="en-US" altLang="zh-TW" dirty="0" smtClean="0"/>
              <a:t> (per capita)  List by the IMF </a:t>
            </a:r>
            <a:endParaRPr lang="zh-TW" altLang="en-US" dirty="0"/>
          </a:p>
        </p:txBody>
      </p:sp>
      <p:sp>
        <p:nvSpPr>
          <p:cNvPr id="11" name="橢圓 10"/>
          <p:cNvSpPr/>
          <p:nvPr/>
        </p:nvSpPr>
        <p:spPr>
          <a:xfrm>
            <a:off x="2339752" y="3212976"/>
            <a:ext cx="504056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橢圓 11"/>
          <p:cNvSpPr/>
          <p:nvPr/>
        </p:nvSpPr>
        <p:spPr>
          <a:xfrm>
            <a:off x="7740352" y="3212976"/>
            <a:ext cx="576064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/>
          <p:cNvSpPr txBox="1"/>
          <p:nvPr/>
        </p:nvSpPr>
        <p:spPr>
          <a:xfrm>
            <a:off x="6948264" y="5517232"/>
            <a:ext cx="11208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(P82)</a:t>
            </a:r>
            <a:endPara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itchFamily="2" charset="0"/>
              <a:cs typeface="MV Boli" pitchFamily="2" charset="0"/>
            </a:endParaRPr>
          </a:p>
        </p:txBody>
      </p:sp>
      <p:cxnSp>
        <p:nvCxnSpPr>
          <p:cNvPr id="15" name="直線接點 14"/>
          <p:cNvCxnSpPr/>
          <p:nvPr/>
        </p:nvCxnSpPr>
        <p:spPr>
          <a:xfrm>
            <a:off x="5148064" y="2564904"/>
            <a:ext cx="576064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7" name="直線接點 16"/>
          <p:cNvCxnSpPr/>
          <p:nvPr/>
        </p:nvCxnSpPr>
        <p:spPr>
          <a:xfrm>
            <a:off x="6444208" y="2564904"/>
            <a:ext cx="648072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9" name="直線接點 18"/>
          <p:cNvCxnSpPr/>
          <p:nvPr/>
        </p:nvCxnSpPr>
        <p:spPr>
          <a:xfrm>
            <a:off x="7740352" y="2564904"/>
            <a:ext cx="576064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1.bp.blogspot.com/-Hm0exEWtApg/TtoyRbWfM7I/AAAAAAAAAUA/f5KGeuXs0XY/s1600/day_laborer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矩形 4"/>
          <p:cNvSpPr/>
          <p:nvPr/>
        </p:nvSpPr>
        <p:spPr>
          <a:xfrm>
            <a:off x="-180528" y="188640"/>
            <a:ext cx="9505056" cy="1008112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文字方塊 1"/>
          <p:cNvSpPr txBox="1"/>
          <p:nvPr/>
        </p:nvSpPr>
        <p:spPr>
          <a:xfrm>
            <a:off x="395536" y="404664"/>
            <a:ext cx="8191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Real Wages of Laborers in European Cities</a:t>
            </a:r>
            <a:endParaRPr lang="zh-TW" alt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22443" t="18249" r="21448" b="6551"/>
          <a:stretch>
            <a:fillRect/>
          </a:stretch>
        </p:blipFill>
        <p:spPr bwMode="auto">
          <a:xfrm>
            <a:off x="539552" y="1340768"/>
            <a:ext cx="7992888" cy="50405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530" name="Picture 2" descr="http://www.globalsherpa.org/wp-content/uploads/2012/03/china-gdp-per-capita-20-centuries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340768"/>
            <a:ext cx="7992888" cy="51638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8" name="直線單箭頭接點 7"/>
          <p:cNvCxnSpPr/>
          <p:nvPr/>
        </p:nvCxnSpPr>
        <p:spPr>
          <a:xfrm>
            <a:off x="7380312" y="3140968"/>
            <a:ext cx="0" cy="22322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直線單箭頭接點 9"/>
          <p:cNvCxnSpPr/>
          <p:nvPr/>
        </p:nvCxnSpPr>
        <p:spPr>
          <a:xfrm>
            <a:off x="7812360" y="3717032"/>
            <a:ext cx="0" cy="165618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弧形 20"/>
          <p:cNvSpPr/>
          <p:nvPr/>
        </p:nvSpPr>
        <p:spPr>
          <a:xfrm rot="8823040">
            <a:off x="7325104" y="4985043"/>
            <a:ext cx="600188" cy="504056"/>
          </a:xfrm>
          <a:prstGeom prst="arc">
            <a:avLst>
              <a:gd name="adj1" fmla="val 15006266"/>
              <a:gd name="adj2" fmla="val 0"/>
            </a:avLst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adamruf.com/picabackgrounds/wp-content/picabackgrounds/oldworldmap.jpg"/>
          <p:cNvPicPr>
            <a:picLocks noChangeAspect="1" noChangeArrowheads="1"/>
          </p:cNvPicPr>
          <p:nvPr/>
        </p:nvPicPr>
        <p:blipFill>
          <a:blip r:embed="rId2" cstate="print">
            <a:lum bright="30000" contrast="-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文字方塊 1"/>
          <p:cNvSpPr txBox="1"/>
          <p:nvPr/>
        </p:nvSpPr>
        <p:spPr>
          <a:xfrm>
            <a:off x="395536" y="404664"/>
            <a:ext cx="3282950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altLang="zh-TW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To sum up…</a:t>
            </a:r>
            <a:endParaRPr lang="zh-TW" altLang="en-US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043608" y="1844824"/>
            <a:ext cx="7128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ulim" pitchFamily="34" charset="-127"/>
                <a:ea typeface="Gulim" pitchFamily="34" charset="-127"/>
              </a:rPr>
              <a:t>WE WERE NOT SO DIFFERENT!!!</a:t>
            </a:r>
            <a:endParaRPr lang="zh-TW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ulim" pitchFamily="34" charset="-127"/>
              <a:ea typeface="Gulim" pitchFamily="34" charset="-127"/>
            </a:endParaRPr>
          </a:p>
        </p:txBody>
      </p:sp>
      <p:pic>
        <p:nvPicPr>
          <p:cNvPr id="1026" name="Picture 2" descr="http://frontrow.espn.go.com/wp-content/uploads/2012/02/Anthony-Lin-teammat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434251">
            <a:off x="2059898" y="2967196"/>
            <a:ext cx="4824536" cy="34438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theplanetd.com/wp-content/uploads/2010/06/provence-town-countryside-france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839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標題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V Boli" pitchFamily="2" charset="0"/>
                <a:ea typeface="+mj-ea"/>
                <a:cs typeface="MV Boli" pitchFamily="2" charset="0"/>
              </a:rPr>
              <a:t>City and Country</a:t>
            </a:r>
            <a:endParaRPr kumimoji="0" lang="zh-TW" altLang="en-US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V Boli" pitchFamily="2" charset="0"/>
              <a:ea typeface="+mj-ea"/>
              <a:cs typeface="MV Boli" pitchFamily="2" charset="0"/>
            </a:endParaRPr>
          </a:p>
        </p:txBody>
      </p:sp>
      <p:sp>
        <p:nvSpPr>
          <p:cNvPr id="4" name="內容版面配置區 3"/>
          <p:cNvSpPr txBox="1">
            <a:spLocks/>
          </p:cNvSpPr>
          <p:nvPr/>
        </p:nvSpPr>
        <p:spPr>
          <a:xfrm>
            <a:off x="395536" y="1340768"/>
            <a:ext cx="8229600" cy="4525963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zh-TW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premodern times, the contrast of city and country was not quite different.  (P83,paragraph1,line4)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zh-TW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Cites ands the countryside were connected by mutual need. (P83,paragraph2,line1)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橢圓 4"/>
          <p:cNvSpPr/>
          <p:nvPr/>
        </p:nvSpPr>
        <p:spPr>
          <a:xfrm>
            <a:off x="683568" y="4077072"/>
            <a:ext cx="2880320" cy="278092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 spc="30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6" name="向右箭號 5"/>
          <p:cNvSpPr/>
          <p:nvPr/>
        </p:nvSpPr>
        <p:spPr>
          <a:xfrm>
            <a:off x="3635896" y="4653136"/>
            <a:ext cx="1440160" cy="36004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向左箭號 6"/>
          <p:cNvSpPr/>
          <p:nvPr/>
        </p:nvSpPr>
        <p:spPr>
          <a:xfrm>
            <a:off x="3707904" y="5517232"/>
            <a:ext cx="1224136" cy="360040"/>
          </a:xfrm>
          <a:prstGeom prst="lef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7"/>
          <p:cNvSpPr/>
          <p:nvPr/>
        </p:nvSpPr>
        <p:spPr>
          <a:xfrm>
            <a:off x="5724128" y="4077072"/>
            <a:ext cx="2880320" cy="27809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1043608" y="4365104"/>
            <a:ext cx="2088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 smtClean="0">
                <a:latin typeface="Centaur" pitchFamily="18" charset="0"/>
              </a:rPr>
              <a:t>Country</a:t>
            </a:r>
            <a:endParaRPr lang="zh-TW" altLang="en-US" sz="4000" b="1" dirty="0">
              <a:latin typeface="Centaur" pitchFamily="18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755576" y="5085184"/>
            <a:ext cx="29523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600" dirty="0" smtClean="0">
                <a:latin typeface="Centaur" pitchFamily="18" charset="0"/>
              </a:rPr>
              <a:t>Additional </a:t>
            </a:r>
            <a:r>
              <a:rPr lang="en-US" altLang="zh-TW" sz="2600" dirty="0">
                <a:latin typeface="Centaur" pitchFamily="18" charset="0"/>
              </a:rPr>
              <a:t>o</a:t>
            </a:r>
            <a:r>
              <a:rPr lang="en-US" altLang="zh-TW" sz="2600" dirty="0" smtClean="0">
                <a:latin typeface="Centaur" pitchFamily="18" charset="0"/>
              </a:rPr>
              <a:t>utput of food and raw materials</a:t>
            </a:r>
            <a:endParaRPr lang="zh-TW" altLang="en-US" sz="2600" dirty="0">
              <a:latin typeface="Centaur" pitchFamily="18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6156176" y="4221088"/>
            <a:ext cx="1296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 smtClean="0">
                <a:latin typeface="Centaur" pitchFamily="18" charset="0"/>
              </a:rPr>
              <a:t>City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5724128" y="4869160"/>
            <a:ext cx="29523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600" dirty="0" smtClean="0">
                <a:latin typeface="Centaur" pitchFamily="18" charset="0"/>
              </a:rPr>
              <a:t>Luxuries, decorative or manufactured items</a:t>
            </a:r>
            <a:endParaRPr lang="zh-TW" altLang="en-US" sz="2600" dirty="0">
              <a:latin typeface="Centaur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apas.owje.com/img/Universidades-Medievales-en-Europa-1110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10000"/>
          </a:blip>
          <a:srcRect/>
          <a:stretch>
            <a:fillRect/>
          </a:stretch>
        </p:blipFill>
        <p:spPr bwMode="auto">
          <a:xfrm>
            <a:off x="107504" y="188640"/>
            <a:ext cx="8928992" cy="655272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標題 2"/>
          <p:cNvSpPr txBox="1">
            <a:spLocks/>
          </p:cNvSpPr>
          <p:nvPr/>
        </p:nvSpPr>
        <p:spPr>
          <a:xfrm>
            <a:off x="539552" y="620688"/>
            <a:ext cx="8229600" cy="75091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apyrus" pitchFamily="66" charset="0"/>
                <a:ea typeface="+mj-ea"/>
                <a:cs typeface="+mj-cs"/>
              </a:rPr>
              <a:t>INTRODUCTION</a:t>
            </a:r>
            <a:endParaRPr kumimoji="0" lang="zh-TW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Papyrus" pitchFamily="66" charset="0"/>
              <a:ea typeface="+mj-ea"/>
              <a:cs typeface="+mj-cs"/>
            </a:endParaRPr>
          </a:p>
        </p:txBody>
      </p:sp>
      <p:sp>
        <p:nvSpPr>
          <p:cNvPr id="4" name="內容版面配置區 1"/>
          <p:cNvSpPr txBox="1">
            <a:spLocks/>
          </p:cNvSpPr>
          <p:nvPr/>
        </p:nvSpPr>
        <p:spPr>
          <a:xfrm>
            <a:off x="467544" y="1124744"/>
            <a:ext cx="8229600" cy="550810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altLang="zh-TW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Many of the stories about the rise of the West seem to parallel this one: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altLang="zh-TW" sz="17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	In the past, peasants were so poor and so heavily exploited that they had nothing and were starving, always, until the advent of the modern world.</a:t>
            </a:r>
          </a:p>
          <a:p>
            <a:pPr marL="342900" lvl="0" indent="-342900">
              <a:spcBef>
                <a:spcPct val="20000"/>
              </a:spcBef>
              <a:defRPr/>
            </a:pPr>
            <a:endParaRPr lang="en-US" altLang="zh-TW" sz="1400" dirty="0" smtClean="0"/>
          </a:p>
          <a:p>
            <a:pPr marL="342900" lvl="0" indent="-342900">
              <a:spcBef>
                <a:spcPct val="20000"/>
              </a:spcBef>
              <a:defRPr/>
            </a:pPr>
            <a:r>
              <a:rPr lang="en-US" altLang="zh-TW" sz="3200" dirty="0" smtClean="0"/>
              <a:t>	In fact, these are all cyclical.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altLang="zh-TW" sz="3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stgemma.com/gallery/photos/lucca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標題 1"/>
          <p:cNvSpPr txBox="1">
            <a:spLocks/>
          </p:cNvSpPr>
          <p:nvPr/>
        </p:nvSpPr>
        <p:spPr>
          <a:xfrm>
            <a:off x="0" y="188640"/>
            <a:ext cx="8686800" cy="1143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V Boli" pitchFamily="2" charset="0"/>
                <a:ea typeface="+mj-ea"/>
                <a:cs typeface="MV Boli" pitchFamily="2" charset="0"/>
              </a:rPr>
              <a:t>Elements to Form a City</a:t>
            </a:r>
            <a:endParaRPr kumimoji="0" lang="zh-TW" altLang="en-US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V Boli" pitchFamily="2" charset="0"/>
              <a:ea typeface="+mj-ea"/>
              <a:cs typeface="MV Boli" pitchFamily="2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251520" y="1628800"/>
            <a:ext cx="864096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zh-TW" sz="3600" dirty="0" smtClean="0"/>
              <a:t>  Additional output of rural workers, that is,    </a:t>
            </a:r>
          </a:p>
          <a:p>
            <a:r>
              <a:rPr lang="en-US" altLang="zh-TW" sz="3600" dirty="0" smtClean="0"/>
              <a:t>   agricultural productivity</a:t>
            </a:r>
          </a:p>
          <a:p>
            <a:r>
              <a:rPr lang="en-US" altLang="zh-TW" sz="3600" dirty="0" smtClean="0"/>
              <a:t>   → measured by “output per labor produces”</a:t>
            </a:r>
          </a:p>
          <a:p>
            <a:pPr>
              <a:buFont typeface="Arial" pitchFamily="34" charset="0"/>
              <a:buChar char="•"/>
            </a:pPr>
            <a:endParaRPr lang="en-US" altLang="zh-TW" sz="2000" dirty="0" smtClean="0"/>
          </a:p>
          <a:p>
            <a:pPr>
              <a:buFont typeface="Arial" pitchFamily="34" charset="0"/>
              <a:buChar char="•"/>
            </a:pPr>
            <a:r>
              <a:rPr lang="en-US" altLang="zh-TW" sz="3600" dirty="0" smtClean="0"/>
              <a:t> Extensive networks of trade</a:t>
            </a:r>
          </a:p>
          <a:p>
            <a:pPr>
              <a:buFont typeface="Arial" pitchFamily="34" charset="0"/>
              <a:buChar char="•"/>
            </a:pPr>
            <a:endParaRPr lang="en-US" altLang="zh-TW" sz="2000" dirty="0" smtClean="0"/>
          </a:p>
          <a:p>
            <a:pPr>
              <a:buFont typeface="Arial" pitchFamily="34" charset="0"/>
              <a:buChar char="•"/>
            </a:pPr>
            <a:r>
              <a:rPr lang="en-US" altLang="zh-TW" sz="3600" dirty="0" smtClean="0"/>
              <a:t> Vast transportation system</a:t>
            </a:r>
          </a:p>
          <a:p>
            <a:pPr>
              <a:buFont typeface="Arial" pitchFamily="34" charset="0"/>
              <a:buChar char="•"/>
            </a:pPr>
            <a:endParaRPr lang="en-US" altLang="zh-TW" sz="2000" dirty="0" smtClean="0"/>
          </a:p>
          <a:p>
            <a:pPr>
              <a:buFont typeface="Wingdings" pitchFamily="2" charset="2"/>
              <a:buChar char="ü"/>
            </a:pPr>
            <a:r>
              <a:rPr lang="en-US" altLang="zh-TW" sz="3600" dirty="0" smtClean="0"/>
              <a:t>  Major civilizations of Asia existed at a     </a:t>
            </a:r>
          </a:p>
          <a:p>
            <a:r>
              <a:rPr lang="en-US" altLang="zh-TW" sz="3600" dirty="0" smtClean="0"/>
              <a:t>    relatively early date.</a:t>
            </a:r>
          </a:p>
          <a:p>
            <a:r>
              <a:rPr lang="en-US" altLang="zh-TW" sz="3600" dirty="0" smtClean="0"/>
              <a:t>    </a:t>
            </a:r>
            <a:endParaRPr lang="zh-TW" altLang="en-US" sz="3600" dirty="0"/>
          </a:p>
        </p:txBody>
      </p:sp>
      <p:sp>
        <p:nvSpPr>
          <p:cNvPr id="5" name="文字方塊 4"/>
          <p:cNvSpPr txBox="1"/>
          <p:nvPr/>
        </p:nvSpPr>
        <p:spPr>
          <a:xfrm>
            <a:off x="5580112" y="1052736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>
                <a:latin typeface="MV Boli" pitchFamily="2" charset="0"/>
                <a:cs typeface="MV Boli" pitchFamily="2" charset="0"/>
              </a:rPr>
              <a:t>(p 83, last paragraph)</a:t>
            </a:r>
            <a:endParaRPr lang="zh-TW" altLang="en-US" sz="2400" dirty="0">
              <a:latin typeface="MV Boli" pitchFamily="2" charset="0"/>
              <a:cs typeface="MV Boli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http://www.qgblog.cn/blog/blogspace/2006/0315/xujun1946/2007022710555706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04664"/>
            <a:ext cx="7146794" cy="5040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圖片 3" descr="擷取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908720"/>
            <a:ext cx="8507092" cy="4176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文字方塊 4"/>
          <p:cNvSpPr txBox="1"/>
          <p:nvPr/>
        </p:nvSpPr>
        <p:spPr>
          <a:xfrm>
            <a:off x="7596336" y="332656"/>
            <a:ext cx="1152128" cy="584775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sz="3200" dirty="0" smtClean="0"/>
              <a:t>P.84</a:t>
            </a:r>
            <a:endParaRPr lang="zh-TW" altLang="en-US" sz="3200" dirty="0"/>
          </a:p>
        </p:txBody>
      </p:sp>
      <p:sp>
        <p:nvSpPr>
          <p:cNvPr id="9" name="矩形 8"/>
          <p:cNvSpPr/>
          <p:nvPr/>
        </p:nvSpPr>
        <p:spPr>
          <a:xfrm>
            <a:off x="-180528" y="5373216"/>
            <a:ext cx="9577064" cy="864096"/>
          </a:xfrm>
          <a:prstGeom prst="rect">
            <a:avLst/>
          </a:prstGeom>
          <a:solidFill>
            <a:srgbClr val="FFFFFF">
              <a:alpha val="76863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395536" y="5445224"/>
            <a:ext cx="8229600" cy="850106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Firstly, </a:t>
            </a:r>
            <a:r>
              <a:rPr kumimoji="0" lang="en-US" altLang="zh-TW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Asia</a:t>
            </a:r>
            <a:r>
              <a:rPr kumimoji="0" lang="en-US" altLang="zh-TW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completely dominates the list .</a:t>
            </a:r>
            <a:endParaRPr kumimoji="0" lang="zh-TW" alt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1027" name="Picture 3" descr="C:\Users\Connie\AppData\Local\Microsoft\Windows\Temporary Internet Files\Content.IE5\QDW34V5G\MC900142133[1]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366753">
            <a:off x="2426602" y="1030666"/>
            <a:ext cx="1294653" cy="1453355"/>
          </a:xfrm>
          <a:prstGeom prst="rect">
            <a:avLst/>
          </a:prstGeom>
          <a:noFill/>
        </p:spPr>
      </p:pic>
      <p:sp>
        <p:nvSpPr>
          <p:cNvPr id="10" name="橢圓 9"/>
          <p:cNvSpPr/>
          <p:nvPr/>
        </p:nvSpPr>
        <p:spPr>
          <a:xfrm>
            <a:off x="3995936" y="1124744"/>
            <a:ext cx="1152128" cy="432048"/>
          </a:xfrm>
          <a:prstGeom prst="ellipse">
            <a:avLst/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stgemma.com/gallery/photos/lucca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lum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圖片 2" descr="擷取2.PNG"/>
          <p:cNvPicPr>
            <a:picLocks noChangeAspect="1"/>
          </p:cNvPicPr>
          <p:nvPr/>
        </p:nvPicPr>
        <p:blipFill>
          <a:blip r:embed="rId3" cstate="print"/>
          <a:srcRect r="1695"/>
          <a:stretch>
            <a:fillRect/>
          </a:stretch>
        </p:blipFill>
        <p:spPr>
          <a:xfrm>
            <a:off x="395536" y="188640"/>
            <a:ext cx="8352928" cy="4075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C:\Users\Connie\AppData\Local\Microsoft\Windows\Temporary Internet Files\Content.IE5\UBV6OP77\MP900285142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25964">
            <a:off x="-37552" y="4014027"/>
            <a:ext cx="4124450" cy="28579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3850904" y="4653136"/>
            <a:ext cx="5293096" cy="1512168"/>
          </a:xfrm>
          <a:prstGeom prst="rect">
            <a:avLst/>
          </a:prstGeom>
        </p:spPr>
        <p:txBody>
          <a:bodyPr>
            <a:normAutofit fontScale="8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j-cs"/>
              </a:rPr>
              <a:t>Asia</a:t>
            </a:r>
            <a:r>
              <a:rPr kumimoji="0" lang="en-US" altLang="zh-TW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j-cs"/>
              </a:rPr>
              <a:t> </a:t>
            </a:r>
            <a:r>
              <a:rPr kumimoji="0" lang="en-US" altLang="zh-TW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j-cs"/>
              </a:rPr>
              <a:t>still dominates, </a:t>
            </a:r>
            <a:br>
              <a:rPr kumimoji="0" lang="en-US" altLang="zh-TW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j-cs"/>
              </a:rPr>
            </a:br>
            <a:r>
              <a:rPr kumimoji="0" lang="en-US" altLang="zh-TW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j-cs"/>
              </a:rPr>
              <a:t>but three </a:t>
            </a: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j-cs"/>
              </a:rPr>
              <a:t>European cities </a:t>
            </a:r>
            <a:r>
              <a:rPr kumimoji="0" lang="en-US" altLang="zh-TW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j-cs"/>
              </a:rPr>
              <a:t>pop out  !</a:t>
            </a:r>
            <a:endParaRPr kumimoji="0" lang="zh-TW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j-cs"/>
            </a:endParaRPr>
          </a:p>
        </p:txBody>
      </p:sp>
      <p:sp>
        <p:nvSpPr>
          <p:cNvPr id="6" name="爆炸 2 5"/>
          <p:cNvSpPr/>
          <p:nvPr/>
        </p:nvSpPr>
        <p:spPr>
          <a:xfrm>
            <a:off x="467544" y="1484784"/>
            <a:ext cx="288032" cy="360040"/>
          </a:xfrm>
          <a:prstGeom prst="irregularSeal2">
            <a:avLst/>
          </a:prstGeom>
          <a:noFill/>
          <a:ln w="28575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爆炸 2 6"/>
          <p:cNvSpPr/>
          <p:nvPr/>
        </p:nvSpPr>
        <p:spPr>
          <a:xfrm>
            <a:off x="467544" y="2636912"/>
            <a:ext cx="288032" cy="360040"/>
          </a:xfrm>
          <a:prstGeom prst="irregularSeal2">
            <a:avLst/>
          </a:prstGeom>
          <a:noFill/>
          <a:ln w="28575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爆炸 2 7"/>
          <p:cNvSpPr/>
          <p:nvPr/>
        </p:nvSpPr>
        <p:spPr>
          <a:xfrm>
            <a:off x="539552" y="2852936"/>
            <a:ext cx="288032" cy="360040"/>
          </a:xfrm>
          <a:prstGeom prst="irregularSeal2">
            <a:avLst/>
          </a:prstGeom>
          <a:noFill/>
          <a:ln w="28575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橢圓 8"/>
          <p:cNvSpPr/>
          <p:nvPr/>
        </p:nvSpPr>
        <p:spPr>
          <a:xfrm>
            <a:off x="4067944" y="188640"/>
            <a:ext cx="1152128" cy="432048"/>
          </a:xfrm>
          <a:prstGeom prst="ellipse">
            <a:avLst/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stgemma.com/gallery/photos/lucca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lum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8699412" cy="3973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爆炸 2 3"/>
          <p:cNvSpPr/>
          <p:nvPr/>
        </p:nvSpPr>
        <p:spPr>
          <a:xfrm>
            <a:off x="467544" y="1124744"/>
            <a:ext cx="288032" cy="360040"/>
          </a:xfrm>
          <a:prstGeom prst="irregularSeal2">
            <a:avLst/>
          </a:prstGeom>
          <a:noFill/>
          <a:ln w="28575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爆炸 2 4"/>
          <p:cNvSpPr/>
          <p:nvPr/>
        </p:nvSpPr>
        <p:spPr>
          <a:xfrm>
            <a:off x="467544" y="1412776"/>
            <a:ext cx="288032" cy="360040"/>
          </a:xfrm>
          <a:prstGeom prst="irregularSeal2">
            <a:avLst/>
          </a:prstGeom>
          <a:noFill/>
          <a:ln w="28575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爆炸 2 5"/>
          <p:cNvSpPr/>
          <p:nvPr/>
        </p:nvSpPr>
        <p:spPr>
          <a:xfrm>
            <a:off x="467544" y="1988840"/>
            <a:ext cx="288032" cy="360040"/>
          </a:xfrm>
          <a:prstGeom prst="irregularSeal2">
            <a:avLst/>
          </a:prstGeom>
          <a:noFill/>
          <a:ln w="28575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爆炸 2 6"/>
          <p:cNvSpPr/>
          <p:nvPr/>
        </p:nvSpPr>
        <p:spPr>
          <a:xfrm>
            <a:off x="467544" y="2492896"/>
            <a:ext cx="288032" cy="360040"/>
          </a:xfrm>
          <a:prstGeom prst="irregularSeal2">
            <a:avLst/>
          </a:prstGeom>
          <a:noFill/>
          <a:ln w="28575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爆炸 2 7"/>
          <p:cNvSpPr/>
          <p:nvPr/>
        </p:nvSpPr>
        <p:spPr>
          <a:xfrm>
            <a:off x="467544" y="2780928"/>
            <a:ext cx="288032" cy="360040"/>
          </a:xfrm>
          <a:prstGeom prst="irregularSeal2">
            <a:avLst/>
          </a:prstGeom>
          <a:noFill/>
          <a:ln w="28575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爆炸 2 8"/>
          <p:cNvSpPr/>
          <p:nvPr/>
        </p:nvSpPr>
        <p:spPr>
          <a:xfrm>
            <a:off x="467544" y="3068960"/>
            <a:ext cx="288032" cy="360040"/>
          </a:xfrm>
          <a:prstGeom prst="irregularSeal2">
            <a:avLst/>
          </a:prstGeom>
          <a:noFill/>
          <a:ln w="28575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爆炸 2 9"/>
          <p:cNvSpPr/>
          <p:nvPr/>
        </p:nvSpPr>
        <p:spPr>
          <a:xfrm>
            <a:off x="467544" y="3356992"/>
            <a:ext cx="288032" cy="360040"/>
          </a:xfrm>
          <a:prstGeom prst="irregularSeal2">
            <a:avLst/>
          </a:prstGeom>
          <a:noFill/>
          <a:ln w="28575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395536" y="4272677"/>
            <a:ext cx="874846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 smtClean="0"/>
              <a:t>Most of major Asian cities of the prior charts have gone.</a:t>
            </a:r>
          </a:p>
          <a:p>
            <a:r>
              <a:rPr lang="en-US" altLang="zh-TW" sz="3600" dirty="0" smtClean="0"/>
              <a:t>However, this tell us that </a:t>
            </a:r>
            <a:r>
              <a:rPr lang="en-US" altLang="zh-TW" sz="3600" b="1" dirty="0" smtClean="0">
                <a:solidFill>
                  <a:srgbClr val="FF0000"/>
                </a:solidFill>
              </a:rPr>
              <a:t>Europe’s rise came relatively late.</a:t>
            </a:r>
          </a:p>
          <a:p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rt.com/files/business/news/agriculture-braces-longer-term/agriculture.n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文字方塊 3"/>
          <p:cNvSpPr txBox="1"/>
          <p:nvPr/>
        </p:nvSpPr>
        <p:spPr>
          <a:xfrm>
            <a:off x="323528" y="1556792"/>
            <a:ext cx="88204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zh-TW" sz="3200" dirty="0" smtClean="0"/>
              <a:t> Comparing Figure 5.1 (p80)and 5.2 (p86),</a:t>
            </a:r>
          </a:p>
          <a:p>
            <a:r>
              <a:rPr lang="en-US" altLang="zh-TW" sz="3200" dirty="0" smtClean="0"/>
              <a:t>we find that the countries with </a:t>
            </a:r>
          </a:p>
          <a:p>
            <a:r>
              <a:rPr lang="en-US" altLang="zh-TW" sz="3200" u="sng" dirty="0" smtClean="0"/>
              <a:t>the highest level of agricultural productivity in 1700 </a:t>
            </a:r>
          </a:p>
          <a:p>
            <a:r>
              <a:rPr lang="en-US" altLang="zh-TW" sz="3200" dirty="0" smtClean="0"/>
              <a:t>were also </a:t>
            </a:r>
          </a:p>
          <a:p>
            <a:r>
              <a:rPr lang="en-US" altLang="zh-TW" sz="3200" dirty="0" smtClean="0"/>
              <a:t>the countries where</a:t>
            </a:r>
          </a:p>
          <a:p>
            <a:r>
              <a:rPr lang="en-US" altLang="zh-TW" sz="3200" u="sng" dirty="0" smtClean="0"/>
              <a:t> </a:t>
            </a:r>
            <a:r>
              <a:rPr lang="en-US" altLang="zh-TW" sz="3200" b="1" u="sng" dirty="0" smtClean="0"/>
              <a:t>urban wages </a:t>
            </a:r>
            <a:r>
              <a:rPr lang="en-US" altLang="zh-TW" sz="3200" u="sng" dirty="0" smtClean="0"/>
              <a:t>were highest</a:t>
            </a:r>
            <a:r>
              <a:rPr lang="en-US" altLang="zh-TW" sz="3200" dirty="0" smtClean="0"/>
              <a:t>. </a:t>
            </a:r>
          </a:p>
          <a:p>
            <a:endParaRPr lang="en-US" altLang="zh-TW" sz="3200" dirty="0" smtClean="0"/>
          </a:p>
          <a:p>
            <a:r>
              <a:rPr lang="en-US" altLang="zh-TW" sz="3200" dirty="0" smtClean="0"/>
              <a:t>(paragraph5,line4)</a:t>
            </a:r>
          </a:p>
          <a:p>
            <a:endParaRPr lang="zh-TW" altLang="en-US" sz="3200" dirty="0"/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V Boli" pitchFamily="2" charset="0"/>
                <a:ea typeface="+mj-ea"/>
                <a:cs typeface="MV Boli" pitchFamily="2" charset="0"/>
              </a:rPr>
              <a:t>Agricultural Productivity</a:t>
            </a:r>
            <a:endParaRPr kumimoji="0" lang="zh-TW" altLang="en-US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V Boli" pitchFamily="2" charset="0"/>
              <a:ea typeface="+mj-ea"/>
              <a:cs typeface="MV Boli" pitchFamily="2" charset="0"/>
            </a:endParaRPr>
          </a:p>
        </p:txBody>
      </p:sp>
      <p:pic>
        <p:nvPicPr>
          <p:cNvPr id="6" name="圖片 5" descr="4023473902_1eb16c11b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73106">
            <a:off x="5148064" y="4196706"/>
            <a:ext cx="3995936" cy="2661294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7452320" y="980728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 smtClean="0">
                <a:latin typeface="MV Boli" pitchFamily="2" charset="0"/>
                <a:cs typeface="MV Boli" pitchFamily="2" charset="0"/>
              </a:rPr>
              <a:t>(p86)</a:t>
            </a:r>
            <a:endParaRPr lang="zh-TW" altLang="en-US" sz="2800" dirty="0">
              <a:latin typeface="MV Boli" pitchFamily="2" charset="0"/>
              <a:cs typeface="MV Boli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infobarrel.com/media/image/184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圖片 2" descr="擷取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175908"/>
            <a:ext cx="7776864" cy="6493452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6948264" y="5661248"/>
            <a:ext cx="1080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 smtClean="0"/>
              <a:t>P 80</a:t>
            </a:r>
            <a:endParaRPr lang="zh-TW" altLang="en-US" sz="3600" b="1" dirty="0"/>
          </a:p>
        </p:txBody>
      </p:sp>
      <p:cxnSp>
        <p:nvCxnSpPr>
          <p:cNvPr id="9" name="直線接點 8"/>
          <p:cNvCxnSpPr/>
          <p:nvPr/>
        </p:nvCxnSpPr>
        <p:spPr>
          <a:xfrm flipV="1">
            <a:off x="3779912" y="260648"/>
            <a:ext cx="0" cy="5616624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直線接點 10"/>
          <p:cNvCxnSpPr/>
          <p:nvPr/>
        </p:nvCxnSpPr>
        <p:spPr>
          <a:xfrm>
            <a:off x="7164288" y="1916832"/>
            <a:ext cx="648072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www.infobarrel.com/media/image/184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圖片 2" descr="擷取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60648"/>
            <a:ext cx="8604448" cy="5594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5805264"/>
            <a:ext cx="8568952" cy="4284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橢圓 4"/>
          <p:cNvSpPr/>
          <p:nvPr/>
        </p:nvSpPr>
        <p:spPr>
          <a:xfrm>
            <a:off x="1331640" y="5373216"/>
            <a:ext cx="792088" cy="360040"/>
          </a:xfrm>
          <a:prstGeom prst="ellipse">
            <a:avLst/>
          </a:prstGeom>
          <a:noFill/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>
            <a:off x="7452320" y="5301208"/>
            <a:ext cx="1224136" cy="504056"/>
          </a:xfrm>
          <a:prstGeom prst="ellipse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0" name="直線接點 9"/>
          <p:cNvCxnSpPr/>
          <p:nvPr/>
        </p:nvCxnSpPr>
        <p:spPr>
          <a:xfrm>
            <a:off x="5580112" y="1196752"/>
            <a:ext cx="2520280" cy="14401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 flipV="1">
            <a:off x="1763688" y="2276872"/>
            <a:ext cx="1296144" cy="36004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 flipV="1">
            <a:off x="3059832" y="2060848"/>
            <a:ext cx="1224136" cy="216024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/>
          <p:cNvCxnSpPr/>
          <p:nvPr/>
        </p:nvCxnSpPr>
        <p:spPr>
          <a:xfrm>
            <a:off x="4283968" y="2060848"/>
            <a:ext cx="1296144" cy="648072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/>
          <p:cNvCxnSpPr/>
          <p:nvPr/>
        </p:nvCxnSpPr>
        <p:spPr>
          <a:xfrm flipV="1">
            <a:off x="5580112" y="1628800"/>
            <a:ext cx="1224136" cy="1008112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/>
          <p:cNvCxnSpPr/>
          <p:nvPr/>
        </p:nvCxnSpPr>
        <p:spPr>
          <a:xfrm flipV="1">
            <a:off x="6804248" y="836712"/>
            <a:ext cx="1296144" cy="79208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文字方塊 20"/>
          <p:cNvSpPr txBox="1"/>
          <p:nvPr/>
        </p:nvSpPr>
        <p:spPr>
          <a:xfrm>
            <a:off x="7596336" y="6273225"/>
            <a:ext cx="1224136" cy="5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sz="3200" dirty="0" smtClean="0"/>
              <a:t>P 86</a:t>
            </a:r>
            <a:endParaRPr lang="zh-TW" alt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pic8.nipic.com/20100720/3320946_225712073772_2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lum bright="30000"/>
          </a:blip>
          <a:srcRect t="32886" r="1176" b="398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內容版面配置區 2"/>
          <p:cNvSpPr txBox="1">
            <a:spLocks/>
          </p:cNvSpPr>
          <p:nvPr/>
        </p:nvSpPr>
        <p:spPr>
          <a:xfrm>
            <a:off x="0" y="332656"/>
            <a:ext cx="9144000" cy="6525344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zh-TW" sz="3400" b="1" i="0" u="sng" strike="noStrike" kern="1200" cap="none" spc="0" normalizeH="0" baseline="0" noProof="0" dirty="0" smtClean="0">
                <a:ln>
                  <a:noFill/>
                </a:ln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Examples</a:t>
            </a: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TW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 Belgium		starting at a very high level at Middle 			Ages, and </a:t>
            </a:r>
            <a:r>
              <a:rPr kumimoji="0" lang="en-US" altLang="zh-TW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slowly declined</a:t>
            </a: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England 	caught up with Belgium and the 				Netherlands by 1700</a:t>
            </a:r>
            <a:r>
              <a:rPr kumimoji="0" lang="en-US" altLang="zh-TW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and grow 				rapidly </a:t>
            </a:r>
            <a:r>
              <a:rPr kumimoji="0" lang="en-US" altLang="zh-TW" sz="3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after 1850</a:t>
            </a: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    China		had higher level of labor productivity 			but </a:t>
            </a:r>
            <a:r>
              <a:rPr kumimoji="0" lang="en-US" altLang="zh-TW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stable</a:t>
            </a: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!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    	1. it had the largest city before 1800.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	2. not poor but relatively rich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	3. travelers’ tales that stress the 				     wealth and prosperity of Asia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向右箭號 3"/>
          <p:cNvSpPr/>
          <p:nvPr/>
        </p:nvSpPr>
        <p:spPr>
          <a:xfrm>
            <a:off x="2051720" y="1268760"/>
            <a:ext cx="504056" cy="28803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向右箭號 4"/>
          <p:cNvSpPr/>
          <p:nvPr/>
        </p:nvSpPr>
        <p:spPr>
          <a:xfrm>
            <a:off x="2051720" y="2276872"/>
            <a:ext cx="504056" cy="28803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向右箭號 5"/>
          <p:cNvSpPr/>
          <p:nvPr/>
        </p:nvSpPr>
        <p:spPr>
          <a:xfrm>
            <a:off x="2051720" y="3645024"/>
            <a:ext cx="504056" cy="28803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adamruf.com/picabackgrounds/wp-content/picabackgrounds/oldworldmap.jpg"/>
          <p:cNvPicPr>
            <a:picLocks noChangeAspect="1" noChangeArrowheads="1"/>
          </p:cNvPicPr>
          <p:nvPr/>
        </p:nvPicPr>
        <p:blipFill>
          <a:blip r:embed="rId2" cstate="print">
            <a:lum bright="30000" contrast="-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文字方塊 2"/>
          <p:cNvSpPr txBox="1"/>
          <p:nvPr/>
        </p:nvSpPr>
        <p:spPr>
          <a:xfrm>
            <a:off x="179512" y="1124744"/>
            <a:ext cx="91440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000" dirty="0" smtClean="0"/>
              <a:t>In a word, </a:t>
            </a:r>
          </a:p>
          <a:p>
            <a:r>
              <a:rPr lang="en-US" altLang="zh-TW" sz="5000" dirty="0" smtClean="0"/>
              <a:t>the figure 5.2 tells us that </a:t>
            </a:r>
          </a:p>
          <a:p>
            <a:r>
              <a:rPr lang="en-US" altLang="zh-TW" sz="5000" b="1" dirty="0" smtClean="0"/>
              <a:t>the differences </a:t>
            </a:r>
            <a:r>
              <a:rPr lang="en-US" altLang="zh-TW" sz="5000" b="1" i="1" dirty="0" smtClean="0"/>
              <a:t>within</a:t>
            </a:r>
            <a:r>
              <a:rPr lang="en-US" altLang="zh-TW" sz="5000" b="1" dirty="0" smtClean="0"/>
              <a:t> Europe</a:t>
            </a:r>
          </a:p>
          <a:p>
            <a:r>
              <a:rPr lang="en-US" altLang="zh-TW" sz="5000" b="1" dirty="0" smtClean="0"/>
              <a:t> is greater </a:t>
            </a:r>
            <a:r>
              <a:rPr lang="en-US" altLang="zh-TW" sz="5000" dirty="0" smtClean="0"/>
              <a:t>than </a:t>
            </a:r>
          </a:p>
          <a:p>
            <a:r>
              <a:rPr lang="en-US" altLang="zh-TW" sz="5000" dirty="0" smtClean="0"/>
              <a:t>that </a:t>
            </a:r>
            <a:r>
              <a:rPr lang="en-US" altLang="zh-TW" sz="5000" i="1" dirty="0" smtClean="0"/>
              <a:t>between</a:t>
            </a:r>
            <a:r>
              <a:rPr lang="en-US" altLang="zh-TW" sz="5000" dirty="0" smtClean="0"/>
              <a:t> Europe and China.</a:t>
            </a:r>
            <a:endParaRPr lang="zh-TW" altLang="en-US" sz="5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-2828" y="74340"/>
            <a:ext cx="9112524" cy="762372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zh-TW" sz="4000" b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ngsana New" pitchFamily="18" charset="-34"/>
              </a:rPr>
              <a:t>How Did Agricultural Productivity Grow?</a:t>
            </a:r>
            <a:endParaRPr lang="zh-TW" altLang="en-US" sz="4000" b="1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ngsana New" pitchFamily="18" charset="-34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0" y="1093912"/>
            <a:ext cx="91096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alibri" pitchFamily="34" charset="0"/>
              <a:buChar char="→"/>
            </a:pPr>
            <a:r>
              <a:rPr lang="en-US" altLang="zh-TW" sz="4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Why did some countries have higher agricultural productivity than others?</a:t>
            </a:r>
            <a:endParaRPr lang="zh-TW" altLang="en-US" sz="40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39552" y="2708920"/>
            <a:ext cx="6840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600" b="1" dirty="0" smtClean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soil, weather, and water</a:t>
            </a:r>
            <a:endParaRPr lang="zh-TW" altLang="en-US" sz="3600" b="1" dirty="0" smtClean="0">
              <a:solidFill>
                <a:srgbClr val="F79646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74656" y="472514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sz="3600" b="1" dirty="0" smtClean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Intensive worked land</a:t>
            </a:r>
            <a:endParaRPr lang="zh-TW" altLang="en-US" sz="3600" b="1" dirty="0" smtClean="0">
              <a:solidFill>
                <a:srgbClr val="F79646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5186" y="3687185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Calibri" pitchFamily="34" charset="0"/>
              <a:buChar char="→"/>
            </a:pPr>
            <a:r>
              <a:rPr lang="en-US" altLang="zh-TW" sz="4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Populations grew</a:t>
            </a:r>
            <a:endParaRPr lang="zh-TW" altLang="en-US" sz="4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465145"/>
            <a:ext cx="2925675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63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3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  <p:bldP spid="7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mapas.owje.com/img/Universidades-Medievales-en-Europa-1110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內容版面配置區 1"/>
          <p:cNvSpPr txBox="1">
            <a:spLocks/>
          </p:cNvSpPr>
          <p:nvPr/>
        </p:nvSpPr>
        <p:spPr>
          <a:xfrm>
            <a:off x="251520" y="476672"/>
            <a:ext cx="8640960" cy="6741368"/>
          </a:xfrm>
          <a:prstGeom prst="rect">
            <a:avLst/>
          </a:prstGeom>
        </p:spPr>
        <p:txBody>
          <a:bodyPr>
            <a:normAutofit fontScale="5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65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otype Corsiva" pitchFamily="66" charset="0"/>
              </a:rPr>
              <a:t>What many western scholars have long believed</a:t>
            </a:r>
            <a:r>
              <a:rPr kumimoji="0" lang="en-US" altLang="zh-TW" sz="6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altLang="zh-TW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altLang="zh-TW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altLang="zh-TW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zh-TW" sz="5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Before the development of modern industry, </a:t>
            </a:r>
            <a:r>
              <a:rPr kumimoji="0" lang="en-US" altLang="zh-TW" sz="5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Europeans had become more prosperous than people in other parts of the world.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TW" sz="5100" b="1" i="0" u="none" strike="noStrike" kern="1200" cap="none" spc="0" normalizeH="0" baseline="0" noProof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zh-TW" sz="5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China and India were becoming overcrowded with masses of people who were desperately poor.	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TW" sz="5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TW" sz="5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</a:pPr>
            <a:r>
              <a:rPr lang="en-US" altLang="zh-TW" sz="5100" dirty="0" smtClean="0"/>
              <a:t>	</a:t>
            </a:r>
            <a:r>
              <a:rPr lang="en-US" altLang="zh-TW" sz="5100" b="1" dirty="0" smtClean="0"/>
              <a:t>→</a:t>
            </a:r>
            <a:r>
              <a:rPr lang="en-US" altLang="zh-TW" sz="5100" dirty="0" smtClean="0"/>
              <a:t>However</a:t>
            </a:r>
            <a:r>
              <a:rPr kumimoji="0" lang="en-US" altLang="zh-TW" sz="5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the most recent data show that these </a:t>
            </a:r>
          </a:p>
          <a:p>
            <a:pPr marL="342900" lvl="0" indent="-342900">
              <a:spcBef>
                <a:spcPct val="20000"/>
              </a:spcBef>
            </a:pPr>
            <a:r>
              <a:rPr lang="en-US" altLang="zh-TW" sz="5100" dirty="0" smtClean="0"/>
              <a:t>         </a:t>
            </a:r>
            <a:r>
              <a:rPr kumimoji="0" lang="en-US" altLang="zh-TW" sz="5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beliefs were</a:t>
            </a:r>
            <a:r>
              <a:rPr kumimoji="0" lang="en-US" altLang="zh-TW" sz="5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zh-TW" sz="6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mistaken</a:t>
            </a:r>
            <a:r>
              <a:rPr kumimoji="0" lang="en-US" altLang="zh-TW" sz="51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altLang="zh-TW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altLang="zh-TW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>
              <a:buNone/>
            </a:pPr>
            <a:r>
              <a:rPr lang="en-US" altLang="zh-TW" sz="3200" dirty="0" smtClean="0"/>
              <a:t>    </a:t>
            </a:r>
            <a:endParaRPr kumimoji="0" lang="en-US" altLang="zh-TW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endParaRPr kumimoji="0" lang="en-US" altLang="zh-TW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altLang="zh-TW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TW" alt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altLang="zh-TW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altLang="zh-TW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761324"/>
            <a:ext cx="2836328" cy="3528392"/>
          </a:xfrm>
          <a:prstGeom prst="rect">
            <a:avLst/>
          </a:prstGeom>
        </p:spPr>
      </p:pic>
      <p:sp>
        <p:nvSpPr>
          <p:cNvPr id="6" name="內容版面配置區 5"/>
          <p:cNvSpPr>
            <a:spLocks noGrp="1"/>
          </p:cNvSpPr>
          <p:nvPr>
            <p:ph idx="1"/>
          </p:nvPr>
        </p:nvSpPr>
        <p:spPr>
          <a:xfrm>
            <a:off x="85508" y="10135"/>
            <a:ext cx="4176464" cy="7954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zh-TW" sz="3600" dirty="0" smtClean="0">
                <a:latin typeface="Times New Roman" pitchFamily="18" charset="0"/>
                <a:cs typeface="Times New Roman" pitchFamily="18" charset="0"/>
              </a:rPr>
              <a:t>China Yellow River</a:t>
            </a:r>
            <a:endParaRPr lang="zh-TW" alt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610944" y="761324"/>
            <a:ext cx="54445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 middle Eastern region of Mesopotamia 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952" y="2096710"/>
            <a:ext cx="5256584" cy="4480912"/>
          </a:xfrm>
          <a:prstGeom prst="rect">
            <a:avLst/>
          </a:prstGeom>
        </p:spPr>
      </p:pic>
      <p:sp>
        <p:nvSpPr>
          <p:cNvPr id="9" name="直線圖說文字 2 8"/>
          <p:cNvSpPr/>
          <p:nvPr/>
        </p:nvSpPr>
        <p:spPr>
          <a:xfrm>
            <a:off x="6732240" y="1961653"/>
            <a:ext cx="2546608" cy="1188132"/>
          </a:xfrm>
          <a:prstGeom prst="borderCallout2">
            <a:avLst>
              <a:gd name="adj1" fmla="val 51585"/>
              <a:gd name="adj2" fmla="val 1892"/>
              <a:gd name="adj3" fmla="val 64546"/>
              <a:gd name="adj4" fmla="val -19393"/>
              <a:gd name="adj5" fmla="val 89184"/>
              <a:gd name="adj6" fmla="val -20298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Fertile Crescent</a:t>
            </a:r>
          </a:p>
          <a:p>
            <a:pPr algn="ctr"/>
            <a:r>
              <a:rPr lang="en-US" altLang="zh-TW" sz="2800" dirty="0" smtClean="0">
                <a:solidFill>
                  <a:srgbClr val="F79646">
                    <a:lumMod val="50000"/>
                  </a:srgbClr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sz="2800" dirty="0" smtClean="0">
                <a:solidFill>
                  <a:srgbClr val="F79646">
                    <a:lumMod val="50000"/>
                  </a:srgbClr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肥沃月灣</a:t>
            </a:r>
            <a:r>
              <a:rPr lang="en-US" altLang="zh-TW" sz="2800" dirty="0" smtClean="0">
                <a:solidFill>
                  <a:srgbClr val="F79646">
                    <a:lumMod val="50000"/>
                  </a:srgbClr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) </a:t>
            </a:r>
            <a:endParaRPr lang="zh-TW" altLang="en-US" sz="2800" dirty="0" smtClean="0">
              <a:solidFill>
                <a:srgbClr val="F79646">
                  <a:lumMod val="50000"/>
                </a:srgbClr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526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8480130" cy="6264696"/>
          </a:xfrm>
        </p:spPr>
      </p:pic>
      <p:sp>
        <p:nvSpPr>
          <p:cNvPr id="6" name="矩形 5"/>
          <p:cNvSpPr/>
          <p:nvPr/>
        </p:nvSpPr>
        <p:spPr>
          <a:xfrm>
            <a:off x="797888" y="630052"/>
            <a:ext cx="3024336" cy="108012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Mesopotamia</a:t>
            </a:r>
            <a:endParaRPr lang="zh-TW" altLang="en-US" sz="4000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21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9512" y="116632"/>
            <a:ext cx="5976664" cy="9361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3600" dirty="0" smtClean="0">
                <a:latin typeface="Times New Roman" pitchFamily="18" charset="0"/>
                <a:cs typeface="Times New Roman" pitchFamily="18" charset="0"/>
              </a:rPr>
              <a:t>The Indus River valley in India</a:t>
            </a:r>
            <a:endParaRPr lang="zh-TW" alt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00" y="950639"/>
            <a:ext cx="4832764" cy="5832000"/>
          </a:xfrm>
          <a:prstGeom prst="rect">
            <a:avLst/>
          </a:prstGeom>
        </p:spPr>
      </p:pic>
      <p:sp>
        <p:nvSpPr>
          <p:cNvPr id="8" name="手繪多邊形 7"/>
          <p:cNvSpPr/>
          <p:nvPr/>
        </p:nvSpPr>
        <p:spPr>
          <a:xfrm>
            <a:off x="3383280" y="1630680"/>
            <a:ext cx="2118360" cy="1844040"/>
          </a:xfrm>
          <a:custGeom>
            <a:avLst/>
            <a:gdLst>
              <a:gd name="connsiteX0" fmla="*/ 0 w 2118360"/>
              <a:gd name="connsiteY0" fmla="*/ 1844040 h 1844040"/>
              <a:gd name="connsiteX1" fmla="*/ 76200 w 2118360"/>
              <a:gd name="connsiteY1" fmla="*/ 1828800 h 1844040"/>
              <a:gd name="connsiteX2" fmla="*/ 121920 w 2118360"/>
              <a:gd name="connsiteY2" fmla="*/ 1722120 h 1844040"/>
              <a:gd name="connsiteX3" fmla="*/ 167640 w 2118360"/>
              <a:gd name="connsiteY3" fmla="*/ 1630680 h 1844040"/>
              <a:gd name="connsiteX4" fmla="*/ 91440 w 2118360"/>
              <a:gd name="connsiteY4" fmla="*/ 1524000 h 1844040"/>
              <a:gd name="connsiteX5" fmla="*/ 45720 w 2118360"/>
              <a:gd name="connsiteY5" fmla="*/ 1386840 h 1844040"/>
              <a:gd name="connsiteX6" fmla="*/ 60960 w 2118360"/>
              <a:gd name="connsiteY6" fmla="*/ 1325880 h 1844040"/>
              <a:gd name="connsiteX7" fmla="*/ 243840 w 2118360"/>
              <a:gd name="connsiteY7" fmla="*/ 1234440 h 1844040"/>
              <a:gd name="connsiteX8" fmla="*/ 381000 w 2118360"/>
              <a:gd name="connsiteY8" fmla="*/ 1158240 h 1844040"/>
              <a:gd name="connsiteX9" fmla="*/ 396240 w 2118360"/>
              <a:gd name="connsiteY9" fmla="*/ 1082040 h 1844040"/>
              <a:gd name="connsiteX10" fmla="*/ 457200 w 2118360"/>
              <a:gd name="connsiteY10" fmla="*/ 1066800 h 1844040"/>
              <a:gd name="connsiteX11" fmla="*/ 548640 w 2118360"/>
              <a:gd name="connsiteY11" fmla="*/ 1021080 h 1844040"/>
              <a:gd name="connsiteX12" fmla="*/ 579120 w 2118360"/>
              <a:gd name="connsiteY12" fmla="*/ 853440 h 1844040"/>
              <a:gd name="connsiteX13" fmla="*/ 594360 w 2118360"/>
              <a:gd name="connsiteY13" fmla="*/ 807720 h 1844040"/>
              <a:gd name="connsiteX14" fmla="*/ 609600 w 2118360"/>
              <a:gd name="connsiteY14" fmla="*/ 746760 h 1844040"/>
              <a:gd name="connsiteX15" fmla="*/ 624840 w 2118360"/>
              <a:gd name="connsiteY15" fmla="*/ 701040 h 1844040"/>
              <a:gd name="connsiteX16" fmla="*/ 640080 w 2118360"/>
              <a:gd name="connsiteY16" fmla="*/ 609600 h 1844040"/>
              <a:gd name="connsiteX17" fmla="*/ 731520 w 2118360"/>
              <a:gd name="connsiteY17" fmla="*/ 579120 h 1844040"/>
              <a:gd name="connsiteX18" fmla="*/ 777240 w 2118360"/>
              <a:gd name="connsiteY18" fmla="*/ 548640 h 1844040"/>
              <a:gd name="connsiteX19" fmla="*/ 807720 w 2118360"/>
              <a:gd name="connsiteY19" fmla="*/ 396240 h 1844040"/>
              <a:gd name="connsiteX20" fmla="*/ 822960 w 2118360"/>
              <a:gd name="connsiteY20" fmla="*/ 304800 h 1844040"/>
              <a:gd name="connsiteX21" fmla="*/ 868680 w 2118360"/>
              <a:gd name="connsiteY21" fmla="*/ 259080 h 1844040"/>
              <a:gd name="connsiteX22" fmla="*/ 899160 w 2118360"/>
              <a:gd name="connsiteY22" fmla="*/ 213360 h 1844040"/>
              <a:gd name="connsiteX23" fmla="*/ 1051560 w 2118360"/>
              <a:gd name="connsiteY23" fmla="*/ 152400 h 1844040"/>
              <a:gd name="connsiteX24" fmla="*/ 1097280 w 2118360"/>
              <a:gd name="connsiteY24" fmla="*/ 121920 h 1844040"/>
              <a:gd name="connsiteX25" fmla="*/ 1158240 w 2118360"/>
              <a:gd name="connsiteY25" fmla="*/ 60960 h 1844040"/>
              <a:gd name="connsiteX26" fmla="*/ 1249680 w 2118360"/>
              <a:gd name="connsiteY26" fmla="*/ 0 h 1844040"/>
              <a:gd name="connsiteX27" fmla="*/ 1356360 w 2118360"/>
              <a:gd name="connsiteY27" fmla="*/ 106680 h 1844040"/>
              <a:gd name="connsiteX28" fmla="*/ 1356360 w 2118360"/>
              <a:gd name="connsiteY28" fmla="*/ 106680 h 1844040"/>
              <a:gd name="connsiteX29" fmla="*/ 1402080 w 2118360"/>
              <a:gd name="connsiteY29" fmla="*/ 137160 h 1844040"/>
              <a:gd name="connsiteX30" fmla="*/ 1493520 w 2118360"/>
              <a:gd name="connsiteY30" fmla="*/ 167640 h 1844040"/>
              <a:gd name="connsiteX31" fmla="*/ 1539240 w 2118360"/>
              <a:gd name="connsiteY31" fmla="*/ 213360 h 1844040"/>
              <a:gd name="connsiteX32" fmla="*/ 1584960 w 2118360"/>
              <a:gd name="connsiteY32" fmla="*/ 320040 h 1844040"/>
              <a:gd name="connsiteX33" fmla="*/ 1630680 w 2118360"/>
              <a:gd name="connsiteY33" fmla="*/ 335280 h 1844040"/>
              <a:gd name="connsiteX34" fmla="*/ 1645920 w 2118360"/>
              <a:gd name="connsiteY34" fmla="*/ 381000 h 1844040"/>
              <a:gd name="connsiteX35" fmla="*/ 1676400 w 2118360"/>
              <a:gd name="connsiteY35" fmla="*/ 426720 h 1844040"/>
              <a:gd name="connsiteX36" fmla="*/ 1752600 w 2118360"/>
              <a:gd name="connsiteY36" fmla="*/ 579120 h 1844040"/>
              <a:gd name="connsiteX37" fmla="*/ 1844040 w 2118360"/>
              <a:gd name="connsiteY37" fmla="*/ 640080 h 1844040"/>
              <a:gd name="connsiteX38" fmla="*/ 1889760 w 2118360"/>
              <a:gd name="connsiteY38" fmla="*/ 670560 h 1844040"/>
              <a:gd name="connsiteX39" fmla="*/ 1965960 w 2118360"/>
              <a:gd name="connsiteY39" fmla="*/ 746760 h 1844040"/>
              <a:gd name="connsiteX40" fmla="*/ 2057400 w 2118360"/>
              <a:gd name="connsiteY40" fmla="*/ 777240 h 1844040"/>
              <a:gd name="connsiteX41" fmla="*/ 2072640 w 2118360"/>
              <a:gd name="connsiteY41" fmla="*/ 914400 h 1844040"/>
              <a:gd name="connsiteX42" fmla="*/ 2087880 w 2118360"/>
              <a:gd name="connsiteY42" fmla="*/ 960120 h 1844040"/>
              <a:gd name="connsiteX43" fmla="*/ 2118360 w 2118360"/>
              <a:gd name="connsiteY43" fmla="*/ 1005840 h 1844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118360" h="1844040">
                <a:moveTo>
                  <a:pt x="0" y="1844040"/>
                </a:moveTo>
                <a:cubicBezTo>
                  <a:pt x="25400" y="1838960"/>
                  <a:pt x="53710" y="1841651"/>
                  <a:pt x="76200" y="1828800"/>
                </a:cubicBezTo>
                <a:cubicBezTo>
                  <a:pt x="107889" y="1810692"/>
                  <a:pt x="114142" y="1749344"/>
                  <a:pt x="121920" y="1722120"/>
                </a:cubicBezTo>
                <a:cubicBezTo>
                  <a:pt x="137694" y="1666911"/>
                  <a:pt x="134244" y="1680774"/>
                  <a:pt x="167640" y="1630680"/>
                </a:cubicBezTo>
                <a:cubicBezTo>
                  <a:pt x="132080" y="1524000"/>
                  <a:pt x="167640" y="1549400"/>
                  <a:pt x="91440" y="1524000"/>
                </a:cubicBezTo>
                <a:cubicBezTo>
                  <a:pt x="66650" y="1474420"/>
                  <a:pt x="45720" y="1445926"/>
                  <a:pt x="45720" y="1386840"/>
                </a:cubicBezTo>
                <a:cubicBezTo>
                  <a:pt x="45720" y="1365895"/>
                  <a:pt x="47167" y="1341643"/>
                  <a:pt x="60960" y="1325880"/>
                </a:cubicBezTo>
                <a:cubicBezTo>
                  <a:pt x="161677" y="1210775"/>
                  <a:pt x="132957" y="1308362"/>
                  <a:pt x="243840" y="1234440"/>
                </a:cubicBezTo>
                <a:cubicBezTo>
                  <a:pt x="348646" y="1164569"/>
                  <a:pt x="300527" y="1185064"/>
                  <a:pt x="381000" y="1158240"/>
                </a:cubicBezTo>
                <a:cubicBezTo>
                  <a:pt x="386080" y="1132840"/>
                  <a:pt x="379657" y="1101939"/>
                  <a:pt x="396240" y="1082040"/>
                </a:cubicBezTo>
                <a:cubicBezTo>
                  <a:pt x="409649" y="1065949"/>
                  <a:pt x="437061" y="1072554"/>
                  <a:pt x="457200" y="1066800"/>
                </a:cubicBezTo>
                <a:cubicBezTo>
                  <a:pt x="512409" y="1051026"/>
                  <a:pt x="498546" y="1054476"/>
                  <a:pt x="548640" y="1021080"/>
                </a:cubicBezTo>
                <a:cubicBezTo>
                  <a:pt x="583591" y="916228"/>
                  <a:pt x="544655" y="1042998"/>
                  <a:pt x="579120" y="853440"/>
                </a:cubicBezTo>
                <a:cubicBezTo>
                  <a:pt x="581994" y="837635"/>
                  <a:pt x="589947" y="823166"/>
                  <a:pt x="594360" y="807720"/>
                </a:cubicBezTo>
                <a:cubicBezTo>
                  <a:pt x="600114" y="787581"/>
                  <a:pt x="603846" y="766899"/>
                  <a:pt x="609600" y="746760"/>
                </a:cubicBezTo>
                <a:cubicBezTo>
                  <a:pt x="614013" y="731314"/>
                  <a:pt x="621355" y="716722"/>
                  <a:pt x="624840" y="701040"/>
                </a:cubicBezTo>
                <a:cubicBezTo>
                  <a:pt x="631543" y="670875"/>
                  <a:pt x="619732" y="632855"/>
                  <a:pt x="640080" y="609600"/>
                </a:cubicBezTo>
                <a:cubicBezTo>
                  <a:pt x="661237" y="585421"/>
                  <a:pt x="704787" y="596942"/>
                  <a:pt x="731520" y="579120"/>
                </a:cubicBezTo>
                <a:lnTo>
                  <a:pt x="777240" y="548640"/>
                </a:lnTo>
                <a:cubicBezTo>
                  <a:pt x="804958" y="465486"/>
                  <a:pt x="787706" y="526328"/>
                  <a:pt x="807720" y="396240"/>
                </a:cubicBezTo>
                <a:cubicBezTo>
                  <a:pt x="812419" y="365699"/>
                  <a:pt x="810410" y="333037"/>
                  <a:pt x="822960" y="304800"/>
                </a:cubicBezTo>
                <a:cubicBezTo>
                  <a:pt x="831713" y="285105"/>
                  <a:pt x="854882" y="275637"/>
                  <a:pt x="868680" y="259080"/>
                </a:cubicBezTo>
                <a:cubicBezTo>
                  <a:pt x="880406" y="245009"/>
                  <a:pt x="885089" y="225086"/>
                  <a:pt x="899160" y="213360"/>
                </a:cubicBezTo>
                <a:cubicBezTo>
                  <a:pt x="969259" y="154944"/>
                  <a:pt x="966283" y="209251"/>
                  <a:pt x="1051560" y="152400"/>
                </a:cubicBezTo>
                <a:lnTo>
                  <a:pt x="1097280" y="121920"/>
                </a:lnTo>
                <a:cubicBezTo>
                  <a:pt x="1123142" y="44335"/>
                  <a:pt x="1091738" y="97905"/>
                  <a:pt x="1158240" y="60960"/>
                </a:cubicBezTo>
                <a:cubicBezTo>
                  <a:pt x="1190262" y="43170"/>
                  <a:pt x="1249680" y="0"/>
                  <a:pt x="1249680" y="0"/>
                </a:cubicBezTo>
                <a:cubicBezTo>
                  <a:pt x="1357385" y="21541"/>
                  <a:pt x="1317689" y="-9334"/>
                  <a:pt x="1356360" y="106680"/>
                </a:cubicBezTo>
                <a:lnTo>
                  <a:pt x="1356360" y="106680"/>
                </a:lnTo>
                <a:cubicBezTo>
                  <a:pt x="1371600" y="116840"/>
                  <a:pt x="1385342" y="129721"/>
                  <a:pt x="1402080" y="137160"/>
                </a:cubicBezTo>
                <a:cubicBezTo>
                  <a:pt x="1431440" y="150209"/>
                  <a:pt x="1493520" y="167640"/>
                  <a:pt x="1493520" y="167640"/>
                </a:cubicBezTo>
                <a:cubicBezTo>
                  <a:pt x="1508760" y="182880"/>
                  <a:pt x="1528547" y="194647"/>
                  <a:pt x="1539240" y="213360"/>
                </a:cubicBezTo>
                <a:cubicBezTo>
                  <a:pt x="1570066" y="267305"/>
                  <a:pt x="1533117" y="278566"/>
                  <a:pt x="1584960" y="320040"/>
                </a:cubicBezTo>
                <a:cubicBezTo>
                  <a:pt x="1597504" y="330075"/>
                  <a:pt x="1615440" y="330200"/>
                  <a:pt x="1630680" y="335280"/>
                </a:cubicBezTo>
                <a:cubicBezTo>
                  <a:pt x="1635760" y="350520"/>
                  <a:pt x="1638736" y="366632"/>
                  <a:pt x="1645920" y="381000"/>
                </a:cubicBezTo>
                <a:cubicBezTo>
                  <a:pt x="1654111" y="397383"/>
                  <a:pt x="1669185" y="409885"/>
                  <a:pt x="1676400" y="426720"/>
                </a:cubicBezTo>
                <a:cubicBezTo>
                  <a:pt x="1703900" y="490887"/>
                  <a:pt x="1674118" y="526799"/>
                  <a:pt x="1752600" y="579120"/>
                </a:cubicBezTo>
                <a:lnTo>
                  <a:pt x="1844040" y="640080"/>
                </a:lnTo>
                <a:lnTo>
                  <a:pt x="1889760" y="670560"/>
                </a:lnTo>
                <a:cubicBezTo>
                  <a:pt x="1917566" y="712269"/>
                  <a:pt x="1917834" y="725371"/>
                  <a:pt x="1965960" y="746760"/>
                </a:cubicBezTo>
                <a:cubicBezTo>
                  <a:pt x="1995320" y="759809"/>
                  <a:pt x="2057400" y="777240"/>
                  <a:pt x="2057400" y="777240"/>
                </a:cubicBezTo>
                <a:cubicBezTo>
                  <a:pt x="2115839" y="864898"/>
                  <a:pt x="2072640" y="777516"/>
                  <a:pt x="2072640" y="914400"/>
                </a:cubicBezTo>
                <a:cubicBezTo>
                  <a:pt x="2072640" y="930464"/>
                  <a:pt x="2080696" y="945752"/>
                  <a:pt x="2087880" y="960120"/>
                </a:cubicBezTo>
                <a:cubicBezTo>
                  <a:pt x="2096071" y="976503"/>
                  <a:pt x="2118360" y="1005840"/>
                  <a:pt x="2118360" y="100584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mtClean="0">
              <a:solidFill>
                <a:srgbClr val="FF0000"/>
              </a:solidFill>
            </a:endParaRPr>
          </a:p>
        </p:txBody>
      </p:sp>
      <p:sp>
        <p:nvSpPr>
          <p:cNvPr id="13" name="直線圖說文字 1 12"/>
          <p:cNvSpPr/>
          <p:nvPr/>
        </p:nvSpPr>
        <p:spPr>
          <a:xfrm>
            <a:off x="6228184" y="692696"/>
            <a:ext cx="2664296" cy="1602061"/>
          </a:xfrm>
          <a:prstGeom prst="borderCallout1">
            <a:avLst>
              <a:gd name="adj1" fmla="val 52008"/>
              <a:gd name="adj2" fmla="val 1493"/>
              <a:gd name="adj3" fmla="val 94426"/>
              <a:gd name="adj4" fmla="val -37761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Indus River</a:t>
            </a:r>
          </a:p>
          <a:p>
            <a:pPr algn="ctr"/>
            <a:r>
              <a:rPr lang="en-US" altLang="zh-TW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</a:rPr>
              <a:t>梧桐河</a:t>
            </a:r>
            <a:r>
              <a:rPr lang="en-US" altLang="zh-TW" sz="2400" dirty="0" smtClean="0">
                <a:solidFill>
                  <a:prstClr val="black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)</a:t>
            </a:r>
            <a:endParaRPr lang="zh-TW" altLang="en-US" sz="2400" dirty="0" smtClean="0">
              <a:solidFill>
                <a:prstClr val="black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633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27" y="260648"/>
            <a:ext cx="8640000" cy="5702420"/>
          </a:xfrm>
          <a:prstGeom prst="rect">
            <a:avLst/>
          </a:prstGeom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36267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73288" y="76517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altLang="zh-TW" dirty="0" smtClean="0">
                <a:latin typeface="Times New Roman" pitchFamily="18" charset="0"/>
                <a:cs typeface="Times New Roman" pitchFamily="18" charset="0"/>
              </a:rPr>
              <a:t>Nile River Valley in Egypt</a:t>
            </a:r>
            <a:endParaRPr lang="zh-TW" alt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29615"/>
            <a:ext cx="5715000" cy="5429250"/>
          </a:xfrm>
          <a:prstGeom prst="rect">
            <a:avLst/>
          </a:prstGeom>
        </p:spPr>
      </p:pic>
      <p:sp>
        <p:nvSpPr>
          <p:cNvPr id="9" name="手繪多邊形 8"/>
          <p:cNvSpPr/>
          <p:nvPr/>
        </p:nvSpPr>
        <p:spPr>
          <a:xfrm>
            <a:off x="3367493" y="868680"/>
            <a:ext cx="1206323" cy="3733800"/>
          </a:xfrm>
          <a:custGeom>
            <a:avLst/>
            <a:gdLst>
              <a:gd name="connsiteX0" fmla="*/ 1158787 w 1206323"/>
              <a:gd name="connsiteY0" fmla="*/ 3733800 h 3733800"/>
              <a:gd name="connsiteX1" fmla="*/ 1204507 w 1206323"/>
              <a:gd name="connsiteY1" fmla="*/ 3657600 h 3733800"/>
              <a:gd name="connsiteX2" fmla="*/ 1174027 w 1206323"/>
              <a:gd name="connsiteY2" fmla="*/ 3429000 h 3733800"/>
              <a:gd name="connsiteX3" fmla="*/ 1158787 w 1206323"/>
              <a:gd name="connsiteY3" fmla="*/ 3383280 h 3733800"/>
              <a:gd name="connsiteX4" fmla="*/ 1143547 w 1206323"/>
              <a:gd name="connsiteY4" fmla="*/ 3322320 h 3733800"/>
              <a:gd name="connsiteX5" fmla="*/ 1082587 w 1206323"/>
              <a:gd name="connsiteY5" fmla="*/ 3230880 h 3733800"/>
              <a:gd name="connsiteX6" fmla="*/ 991147 w 1206323"/>
              <a:gd name="connsiteY6" fmla="*/ 3169920 h 3733800"/>
              <a:gd name="connsiteX7" fmla="*/ 945427 w 1206323"/>
              <a:gd name="connsiteY7" fmla="*/ 2987040 h 3733800"/>
              <a:gd name="connsiteX8" fmla="*/ 960667 w 1206323"/>
              <a:gd name="connsiteY8" fmla="*/ 2941320 h 3733800"/>
              <a:gd name="connsiteX9" fmla="*/ 1021627 w 1206323"/>
              <a:gd name="connsiteY9" fmla="*/ 2849880 h 3733800"/>
              <a:gd name="connsiteX10" fmla="*/ 1052107 w 1206323"/>
              <a:gd name="connsiteY10" fmla="*/ 2804160 h 3733800"/>
              <a:gd name="connsiteX11" fmla="*/ 1036867 w 1206323"/>
              <a:gd name="connsiteY11" fmla="*/ 2682240 h 3733800"/>
              <a:gd name="connsiteX12" fmla="*/ 945427 w 1206323"/>
              <a:gd name="connsiteY12" fmla="*/ 2697480 h 3733800"/>
              <a:gd name="connsiteX13" fmla="*/ 853987 w 1206323"/>
              <a:gd name="connsiteY13" fmla="*/ 2727960 h 3733800"/>
              <a:gd name="connsiteX14" fmla="*/ 793027 w 1206323"/>
              <a:gd name="connsiteY14" fmla="*/ 2743200 h 3733800"/>
              <a:gd name="connsiteX15" fmla="*/ 747307 w 1206323"/>
              <a:gd name="connsiteY15" fmla="*/ 2712720 h 3733800"/>
              <a:gd name="connsiteX16" fmla="*/ 671107 w 1206323"/>
              <a:gd name="connsiteY16" fmla="*/ 2636520 h 3733800"/>
              <a:gd name="connsiteX17" fmla="*/ 640627 w 1206323"/>
              <a:gd name="connsiteY17" fmla="*/ 2590800 h 3733800"/>
              <a:gd name="connsiteX18" fmla="*/ 610147 w 1206323"/>
              <a:gd name="connsiteY18" fmla="*/ 2499360 h 3733800"/>
              <a:gd name="connsiteX19" fmla="*/ 564427 w 1206323"/>
              <a:gd name="connsiteY19" fmla="*/ 2484120 h 3733800"/>
              <a:gd name="connsiteX20" fmla="*/ 472987 w 1206323"/>
              <a:gd name="connsiteY20" fmla="*/ 2423160 h 3733800"/>
              <a:gd name="connsiteX21" fmla="*/ 412027 w 1206323"/>
              <a:gd name="connsiteY21" fmla="*/ 2286000 h 3733800"/>
              <a:gd name="connsiteX22" fmla="*/ 320587 w 1206323"/>
              <a:gd name="connsiteY22" fmla="*/ 2225040 h 3733800"/>
              <a:gd name="connsiteX23" fmla="*/ 290107 w 1206323"/>
              <a:gd name="connsiteY23" fmla="*/ 2179320 h 3733800"/>
              <a:gd name="connsiteX24" fmla="*/ 244387 w 1206323"/>
              <a:gd name="connsiteY24" fmla="*/ 2164080 h 3733800"/>
              <a:gd name="connsiteX25" fmla="*/ 229147 w 1206323"/>
              <a:gd name="connsiteY25" fmla="*/ 2118360 h 3733800"/>
              <a:gd name="connsiteX26" fmla="*/ 198667 w 1206323"/>
              <a:gd name="connsiteY26" fmla="*/ 2072640 h 3733800"/>
              <a:gd name="connsiteX27" fmla="*/ 183427 w 1206323"/>
              <a:gd name="connsiteY27" fmla="*/ 2026920 h 3733800"/>
              <a:gd name="connsiteX28" fmla="*/ 137707 w 1206323"/>
              <a:gd name="connsiteY28" fmla="*/ 1996440 h 3733800"/>
              <a:gd name="connsiteX29" fmla="*/ 91987 w 1206323"/>
              <a:gd name="connsiteY29" fmla="*/ 1905000 h 3733800"/>
              <a:gd name="connsiteX30" fmla="*/ 107227 w 1206323"/>
              <a:gd name="connsiteY30" fmla="*/ 1554480 h 3733800"/>
              <a:gd name="connsiteX31" fmla="*/ 137707 w 1206323"/>
              <a:gd name="connsiteY31" fmla="*/ 1463040 h 3733800"/>
              <a:gd name="connsiteX32" fmla="*/ 152947 w 1206323"/>
              <a:gd name="connsiteY32" fmla="*/ 1417320 h 3733800"/>
              <a:gd name="connsiteX33" fmla="*/ 168187 w 1206323"/>
              <a:gd name="connsiteY33" fmla="*/ 1371600 h 3733800"/>
              <a:gd name="connsiteX34" fmla="*/ 183427 w 1206323"/>
              <a:gd name="connsiteY34" fmla="*/ 1295400 h 3733800"/>
              <a:gd name="connsiteX35" fmla="*/ 213907 w 1206323"/>
              <a:gd name="connsiteY35" fmla="*/ 1203960 h 3733800"/>
              <a:gd name="connsiteX36" fmla="*/ 290107 w 1206323"/>
              <a:gd name="connsiteY36" fmla="*/ 1112520 h 3733800"/>
              <a:gd name="connsiteX37" fmla="*/ 244387 w 1206323"/>
              <a:gd name="connsiteY37" fmla="*/ 716280 h 3733800"/>
              <a:gd name="connsiteX38" fmla="*/ 198667 w 1206323"/>
              <a:gd name="connsiteY38" fmla="*/ 624840 h 3733800"/>
              <a:gd name="connsiteX39" fmla="*/ 152947 w 1206323"/>
              <a:gd name="connsiteY39" fmla="*/ 609600 h 3733800"/>
              <a:gd name="connsiteX40" fmla="*/ 107227 w 1206323"/>
              <a:gd name="connsiteY40" fmla="*/ 563880 h 3733800"/>
              <a:gd name="connsiteX41" fmla="*/ 46267 w 1206323"/>
              <a:gd name="connsiteY41" fmla="*/ 472440 h 3733800"/>
              <a:gd name="connsiteX42" fmla="*/ 61507 w 1206323"/>
              <a:gd name="connsiteY42" fmla="*/ 350520 h 3733800"/>
              <a:gd name="connsiteX43" fmla="*/ 91987 w 1206323"/>
              <a:gd name="connsiteY43" fmla="*/ 259080 h 3733800"/>
              <a:gd name="connsiteX44" fmla="*/ 76747 w 1206323"/>
              <a:gd name="connsiteY44" fmla="*/ 152400 h 3733800"/>
              <a:gd name="connsiteX45" fmla="*/ 547 w 1206323"/>
              <a:gd name="connsiteY45" fmla="*/ 15240 h 3733800"/>
              <a:gd name="connsiteX46" fmla="*/ 547 w 1206323"/>
              <a:gd name="connsiteY46" fmla="*/ 0 h 373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206323" h="3733800">
                <a:moveTo>
                  <a:pt x="1158787" y="3733800"/>
                </a:moveTo>
                <a:cubicBezTo>
                  <a:pt x="1174027" y="3708400"/>
                  <a:pt x="1200833" y="3686992"/>
                  <a:pt x="1204507" y="3657600"/>
                </a:cubicBezTo>
                <a:cubicBezTo>
                  <a:pt x="1212323" y="3595074"/>
                  <a:pt x="1193561" y="3497371"/>
                  <a:pt x="1174027" y="3429000"/>
                </a:cubicBezTo>
                <a:cubicBezTo>
                  <a:pt x="1169614" y="3413554"/>
                  <a:pt x="1163200" y="3398726"/>
                  <a:pt x="1158787" y="3383280"/>
                </a:cubicBezTo>
                <a:cubicBezTo>
                  <a:pt x="1153033" y="3363141"/>
                  <a:pt x="1152914" y="3341054"/>
                  <a:pt x="1143547" y="3322320"/>
                </a:cubicBezTo>
                <a:cubicBezTo>
                  <a:pt x="1127164" y="3289555"/>
                  <a:pt x="1113067" y="3251200"/>
                  <a:pt x="1082587" y="3230880"/>
                </a:cubicBezTo>
                <a:lnTo>
                  <a:pt x="991147" y="3169920"/>
                </a:lnTo>
                <a:cubicBezTo>
                  <a:pt x="919348" y="3062222"/>
                  <a:pt x="918849" y="3106641"/>
                  <a:pt x="945427" y="2987040"/>
                </a:cubicBezTo>
                <a:cubicBezTo>
                  <a:pt x="948912" y="2971358"/>
                  <a:pt x="952865" y="2955363"/>
                  <a:pt x="960667" y="2941320"/>
                </a:cubicBezTo>
                <a:cubicBezTo>
                  <a:pt x="978457" y="2909298"/>
                  <a:pt x="1001307" y="2880360"/>
                  <a:pt x="1021627" y="2849880"/>
                </a:cubicBezTo>
                <a:lnTo>
                  <a:pt x="1052107" y="2804160"/>
                </a:lnTo>
                <a:cubicBezTo>
                  <a:pt x="1047027" y="2763520"/>
                  <a:pt x="1065827" y="2711200"/>
                  <a:pt x="1036867" y="2682240"/>
                </a:cubicBezTo>
                <a:cubicBezTo>
                  <a:pt x="1015017" y="2660390"/>
                  <a:pt x="975405" y="2689986"/>
                  <a:pt x="945427" y="2697480"/>
                </a:cubicBezTo>
                <a:cubicBezTo>
                  <a:pt x="914258" y="2705272"/>
                  <a:pt x="885156" y="2720168"/>
                  <a:pt x="853987" y="2727960"/>
                </a:cubicBezTo>
                <a:lnTo>
                  <a:pt x="793027" y="2743200"/>
                </a:lnTo>
                <a:cubicBezTo>
                  <a:pt x="777787" y="2733040"/>
                  <a:pt x="760259" y="2725672"/>
                  <a:pt x="747307" y="2712720"/>
                </a:cubicBezTo>
                <a:cubicBezTo>
                  <a:pt x="645707" y="2611120"/>
                  <a:pt x="793027" y="2717800"/>
                  <a:pt x="671107" y="2636520"/>
                </a:cubicBezTo>
                <a:cubicBezTo>
                  <a:pt x="660947" y="2621280"/>
                  <a:pt x="648066" y="2607538"/>
                  <a:pt x="640627" y="2590800"/>
                </a:cubicBezTo>
                <a:cubicBezTo>
                  <a:pt x="627578" y="2561440"/>
                  <a:pt x="640627" y="2509520"/>
                  <a:pt x="610147" y="2499360"/>
                </a:cubicBezTo>
                <a:cubicBezTo>
                  <a:pt x="594907" y="2494280"/>
                  <a:pt x="578470" y="2491922"/>
                  <a:pt x="564427" y="2484120"/>
                </a:cubicBezTo>
                <a:cubicBezTo>
                  <a:pt x="532405" y="2466330"/>
                  <a:pt x="472987" y="2423160"/>
                  <a:pt x="472987" y="2423160"/>
                </a:cubicBezTo>
                <a:cubicBezTo>
                  <a:pt x="461635" y="2389103"/>
                  <a:pt x="446122" y="2315833"/>
                  <a:pt x="412027" y="2286000"/>
                </a:cubicBezTo>
                <a:cubicBezTo>
                  <a:pt x="384458" y="2261877"/>
                  <a:pt x="320587" y="2225040"/>
                  <a:pt x="320587" y="2225040"/>
                </a:cubicBezTo>
                <a:cubicBezTo>
                  <a:pt x="310427" y="2209800"/>
                  <a:pt x="304410" y="2190762"/>
                  <a:pt x="290107" y="2179320"/>
                </a:cubicBezTo>
                <a:cubicBezTo>
                  <a:pt x="277563" y="2169285"/>
                  <a:pt x="255746" y="2175439"/>
                  <a:pt x="244387" y="2164080"/>
                </a:cubicBezTo>
                <a:cubicBezTo>
                  <a:pt x="233028" y="2152721"/>
                  <a:pt x="236331" y="2132728"/>
                  <a:pt x="229147" y="2118360"/>
                </a:cubicBezTo>
                <a:cubicBezTo>
                  <a:pt x="220956" y="2101977"/>
                  <a:pt x="206858" y="2089023"/>
                  <a:pt x="198667" y="2072640"/>
                </a:cubicBezTo>
                <a:cubicBezTo>
                  <a:pt x="191483" y="2058272"/>
                  <a:pt x="193462" y="2039464"/>
                  <a:pt x="183427" y="2026920"/>
                </a:cubicBezTo>
                <a:cubicBezTo>
                  <a:pt x="171985" y="2012617"/>
                  <a:pt x="152947" y="2006600"/>
                  <a:pt x="137707" y="1996440"/>
                </a:cubicBezTo>
                <a:cubicBezTo>
                  <a:pt x="122296" y="1973324"/>
                  <a:pt x="91987" y="1936548"/>
                  <a:pt x="91987" y="1905000"/>
                </a:cubicBezTo>
                <a:cubicBezTo>
                  <a:pt x="91987" y="1788050"/>
                  <a:pt x="95193" y="1670810"/>
                  <a:pt x="107227" y="1554480"/>
                </a:cubicBezTo>
                <a:cubicBezTo>
                  <a:pt x="110533" y="1522522"/>
                  <a:pt x="127547" y="1493520"/>
                  <a:pt x="137707" y="1463040"/>
                </a:cubicBezTo>
                <a:lnTo>
                  <a:pt x="152947" y="1417320"/>
                </a:lnTo>
                <a:cubicBezTo>
                  <a:pt x="158027" y="1402080"/>
                  <a:pt x="165037" y="1387352"/>
                  <a:pt x="168187" y="1371600"/>
                </a:cubicBezTo>
                <a:cubicBezTo>
                  <a:pt x="173267" y="1346200"/>
                  <a:pt x="176611" y="1320390"/>
                  <a:pt x="183427" y="1295400"/>
                </a:cubicBezTo>
                <a:cubicBezTo>
                  <a:pt x="191881" y="1264403"/>
                  <a:pt x="191189" y="1226678"/>
                  <a:pt x="213907" y="1203960"/>
                </a:cubicBezTo>
                <a:cubicBezTo>
                  <a:pt x="272579" y="1145288"/>
                  <a:pt x="247672" y="1176173"/>
                  <a:pt x="290107" y="1112520"/>
                </a:cubicBezTo>
                <a:cubicBezTo>
                  <a:pt x="273263" y="775631"/>
                  <a:pt x="307036" y="904227"/>
                  <a:pt x="244387" y="716280"/>
                </a:cubicBezTo>
                <a:cubicBezTo>
                  <a:pt x="234347" y="686161"/>
                  <a:pt x="225524" y="646326"/>
                  <a:pt x="198667" y="624840"/>
                </a:cubicBezTo>
                <a:cubicBezTo>
                  <a:pt x="186123" y="614805"/>
                  <a:pt x="168187" y="614680"/>
                  <a:pt x="152947" y="609600"/>
                </a:cubicBezTo>
                <a:cubicBezTo>
                  <a:pt x="137707" y="594360"/>
                  <a:pt x="120459" y="580893"/>
                  <a:pt x="107227" y="563880"/>
                </a:cubicBezTo>
                <a:cubicBezTo>
                  <a:pt x="84737" y="534964"/>
                  <a:pt x="46267" y="472440"/>
                  <a:pt x="46267" y="472440"/>
                </a:cubicBezTo>
                <a:cubicBezTo>
                  <a:pt x="51347" y="431800"/>
                  <a:pt x="52925" y="390567"/>
                  <a:pt x="61507" y="350520"/>
                </a:cubicBezTo>
                <a:cubicBezTo>
                  <a:pt x="68239" y="319104"/>
                  <a:pt x="91987" y="259080"/>
                  <a:pt x="91987" y="259080"/>
                </a:cubicBezTo>
                <a:cubicBezTo>
                  <a:pt x="86907" y="223520"/>
                  <a:pt x="89642" y="185927"/>
                  <a:pt x="76747" y="152400"/>
                </a:cubicBezTo>
                <a:cubicBezTo>
                  <a:pt x="-4331" y="-58402"/>
                  <a:pt x="32286" y="142195"/>
                  <a:pt x="547" y="15240"/>
                </a:cubicBezTo>
                <a:cubicBezTo>
                  <a:pt x="-685" y="10312"/>
                  <a:pt x="547" y="5080"/>
                  <a:pt x="547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dirty="0" smtClean="0">
              <a:solidFill>
                <a:srgbClr val="FF0000"/>
              </a:solidFill>
            </a:endParaRPr>
          </a:p>
        </p:txBody>
      </p:sp>
      <p:sp>
        <p:nvSpPr>
          <p:cNvPr id="11" name="直線圖說文字 1 10"/>
          <p:cNvSpPr/>
          <p:nvPr/>
        </p:nvSpPr>
        <p:spPr>
          <a:xfrm>
            <a:off x="5508104" y="2000280"/>
            <a:ext cx="2575312" cy="1440160"/>
          </a:xfrm>
          <a:prstGeom prst="borderCallout1">
            <a:avLst>
              <a:gd name="adj1" fmla="val 49438"/>
              <a:gd name="adj2" fmla="val 667"/>
              <a:gd name="adj3" fmla="val 112500"/>
              <a:gd name="adj4" fmla="val -3833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5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Nile</a:t>
            </a:r>
            <a:endParaRPr lang="zh-TW" altLang="en-US" sz="5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61670"/>
            <a:ext cx="7903904" cy="59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24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22184" y="0"/>
            <a:ext cx="4176464" cy="1143000"/>
          </a:xfrm>
        </p:spPr>
        <p:txBody>
          <a:bodyPr>
            <a:normAutofit/>
          </a:bodyPr>
          <a:lstStyle/>
          <a:p>
            <a:r>
              <a:rPr lang="en-US" altLang="zh-TW" sz="5400" b="1" dirty="0" smtClean="0">
                <a:latin typeface="Times New Roman" pitchFamily="18" charset="0"/>
                <a:cs typeface="Times New Roman" pitchFamily="18" charset="0"/>
              </a:rPr>
              <a:t>Europe</a:t>
            </a:r>
            <a:endParaRPr lang="zh-TW" alt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1096144"/>
            <a:ext cx="5472608" cy="676672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TW" sz="4000" dirty="0" smtClean="0">
                <a:latin typeface="Times New Roman" pitchFamily="18" charset="0"/>
                <a:cs typeface="Times New Roman" pitchFamily="18" charset="0"/>
              </a:rPr>
              <a:t>Three-field syste</a:t>
            </a:r>
            <a:r>
              <a:rPr lang="en-US" altLang="zh-TW" sz="4000" dirty="0">
                <a:latin typeface="Times New Roman" pitchFamily="18" charset="0"/>
                <a:cs typeface="Times New Roman" pitchFamily="18" charset="0"/>
              </a:rPr>
              <a:t>m</a:t>
            </a:r>
            <a:endParaRPr lang="zh-TW" alt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橢圓 3"/>
          <p:cNvSpPr/>
          <p:nvPr/>
        </p:nvSpPr>
        <p:spPr>
          <a:xfrm>
            <a:off x="2044080" y="1772816"/>
            <a:ext cx="5184576" cy="4869160"/>
          </a:xfrm>
          <a:prstGeom prst="ellipse">
            <a:avLst/>
          </a:prstGeom>
          <a:noFill/>
          <a:ln w="889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mtClean="0">
              <a:solidFill>
                <a:prstClr val="white"/>
              </a:solidFill>
            </a:endParaRPr>
          </a:p>
        </p:txBody>
      </p:sp>
      <p:cxnSp>
        <p:nvCxnSpPr>
          <p:cNvPr id="6" name="直線接點 5"/>
          <p:cNvCxnSpPr/>
          <p:nvPr/>
        </p:nvCxnSpPr>
        <p:spPr>
          <a:xfrm>
            <a:off x="4636368" y="1772816"/>
            <a:ext cx="0" cy="2304256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7"/>
          <p:cNvCxnSpPr/>
          <p:nvPr/>
        </p:nvCxnSpPr>
        <p:spPr>
          <a:xfrm flipH="1">
            <a:off x="2555776" y="4077072"/>
            <a:ext cx="2080592" cy="1512168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0"/>
          <p:cNvCxnSpPr/>
          <p:nvPr/>
        </p:nvCxnSpPr>
        <p:spPr>
          <a:xfrm>
            <a:off x="4636368" y="4077072"/>
            <a:ext cx="2311896" cy="1368152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字方塊 15"/>
          <p:cNvSpPr txBox="1"/>
          <p:nvPr/>
        </p:nvSpPr>
        <p:spPr>
          <a:xfrm>
            <a:off x="2600928" y="2601778"/>
            <a:ext cx="1899064" cy="95410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Main grain    crops  </a:t>
            </a:r>
            <a:r>
              <a:rPr lang="zh-TW" altLang="en-US" sz="2000" dirty="0" smtClean="0">
                <a:solidFill>
                  <a:prstClr val="white"/>
                </a:solidFill>
                <a:latin typeface="標楷體" pitchFamily="65" charset="-120"/>
                <a:ea typeface="標楷體" pitchFamily="65" charset="-120"/>
              </a:rPr>
              <a:t>穀類</a:t>
            </a:r>
          </a:p>
        </p:txBody>
      </p:sp>
      <p:sp>
        <p:nvSpPr>
          <p:cNvPr id="17" name="文字方塊 16"/>
          <p:cNvSpPr txBox="1"/>
          <p:nvPr/>
        </p:nvSpPr>
        <p:spPr>
          <a:xfrm>
            <a:off x="783924" y="3684176"/>
            <a:ext cx="3634008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zh-TW" sz="2800" dirty="0" smtClean="0">
                <a:solidFill>
                  <a:prstClr val="black"/>
                </a:solidFill>
              </a:rPr>
              <a:t>Wheat, barley, rye, oats</a:t>
            </a:r>
            <a:endParaRPr lang="zh-TW" altLang="en-US" sz="2800" dirty="0" smtClean="0">
              <a:solidFill>
                <a:prstClr val="black"/>
              </a:solidFill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3550460" y="4958236"/>
            <a:ext cx="2416088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 smtClean="0">
                <a:solidFill>
                  <a:prstClr val="white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Non-grain crop</a:t>
            </a:r>
            <a:endParaRPr lang="zh-TW" altLang="en-US" sz="2800" dirty="0" smtClean="0">
              <a:solidFill>
                <a:prstClr val="white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3550460" y="5733256"/>
            <a:ext cx="2948756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zh-TW" sz="2800" dirty="0" smtClean="0">
                <a:solidFill>
                  <a:prstClr val="black"/>
                </a:solidFill>
              </a:rPr>
              <a:t>Peas, beans, clover</a:t>
            </a:r>
            <a:endParaRPr lang="zh-TW" altLang="en-US" sz="2800" dirty="0" smtClean="0">
              <a:solidFill>
                <a:prstClr val="black"/>
              </a:solidFill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4842784" y="2663334"/>
            <a:ext cx="4193712" cy="95410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 smtClean="0">
                <a:solidFill>
                  <a:prstClr val="white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Fallow or rough grazing</a:t>
            </a:r>
          </a:p>
          <a:p>
            <a:r>
              <a:rPr lang="zh-TW" altLang="en-US" sz="2800" dirty="0" smtClean="0">
                <a:solidFill>
                  <a:prstClr val="white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</a:t>
            </a:r>
            <a:r>
              <a:rPr lang="en-US" altLang="zh-TW" sz="2800" dirty="0" smtClean="0">
                <a:solidFill>
                  <a:prstClr val="white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sz="2800" dirty="0" smtClean="0">
                <a:solidFill>
                  <a:prstClr val="white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休耕</a:t>
            </a:r>
            <a:r>
              <a:rPr lang="en-US" altLang="zh-TW" sz="2800" dirty="0" smtClean="0">
                <a:solidFill>
                  <a:prstClr val="white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  <a:r>
              <a:rPr lang="zh-TW" altLang="en-US" sz="2800" dirty="0" smtClean="0">
                <a:solidFill>
                  <a:prstClr val="white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     </a:t>
            </a:r>
            <a:r>
              <a:rPr lang="en-US" altLang="zh-TW" sz="2800" dirty="0" smtClean="0">
                <a:solidFill>
                  <a:prstClr val="white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sz="2800" dirty="0" smtClean="0">
                <a:solidFill>
                  <a:prstClr val="white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放牧</a:t>
            </a:r>
            <a:r>
              <a:rPr lang="en-US" altLang="zh-TW" sz="2800" dirty="0" smtClean="0">
                <a:solidFill>
                  <a:prstClr val="white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  <a:endParaRPr lang="zh-TW" altLang="en-US" sz="2800" dirty="0" smtClean="0">
              <a:solidFill>
                <a:prstClr val="white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22" name="圖片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0" y="3822948"/>
            <a:ext cx="2664000" cy="26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421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TW" dirty="0" smtClean="0">
                <a:latin typeface="Times New Roman" pitchFamily="18" charset="0"/>
                <a:cs typeface="Times New Roman" pitchFamily="18" charset="0"/>
              </a:rPr>
              <a:t>Result……</a:t>
            </a:r>
            <a:endParaRPr lang="zh-TW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爆炸 2 3"/>
          <p:cNvSpPr/>
          <p:nvPr/>
        </p:nvSpPr>
        <p:spPr>
          <a:xfrm>
            <a:off x="179512" y="1052736"/>
            <a:ext cx="8820472" cy="4896544"/>
          </a:xfrm>
          <a:prstGeom prst="irregularSeal2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mtClean="0">
              <a:solidFill>
                <a:prstClr val="white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24644" y="3212976"/>
            <a:ext cx="8730208" cy="1828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zh-TW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Much higher yields of grain</a:t>
            </a:r>
            <a:endParaRPr lang="zh-TW" alt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793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TW" dirty="0" smtClean="0">
                <a:latin typeface="Times New Roman" pitchFamily="18" charset="0"/>
                <a:cs typeface="Times New Roman" pitchFamily="18" charset="0"/>
              </a:rPr>
              <a:t>But……</a:t>
            </a:r>
            <a:endParaRPr lang="zh-TW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TW" dirty="0" smtClean="0">
                <a:latin typeface="Times New Roman" pitchFamily="18" charset="0"/>
                <a:cs typeface="Times New Roman" pitchFamily="18" charset="0"/>
              </a:rPr>
              <a:t>     Egypt was the </a:t>
            </a:r>
            <a:r>
              <a:rPr lang="en-US" altLang="zh-TW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breadbasket</a:t>
            </a:r>
            <a:r>
              <a:rPr lang="en-US" altLang="zh-TW" dirty="0" smtClean="0">
                <a:latin typeface="Times New Roman" pitchFamily="18" charset="0"/>
                <a:cs typeface="Times New Roman" pitchFamily="18" charset="0"/>
              </a:rPr>
              <a:t> of the ancient Mediterranean, and India and China were able to build large civilizations while Europe was still developing its first city-states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zh-TW" dirty="0" smtClean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歐洲尚處於古希臘城邦時期時，中國、印度早發展得嚇嚇叫了！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  (p.88,line25) </a:t>
            </a:r>
          </a:p>
          <a:p>
            <a:pPr marL="0" indent="0">
              <a:buNone/>
            </a:pPr>
            <a:endParaRPr lang="zh-TW" alt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909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TW" dirty="0" smtClean="0">
                <a:latin typeface="Times New Roman" pitchFamily="18" charset="0"/>
                <a:cs typeface="Times New Roman" pitchFamily="18" charset="0"/>
              </a:rPr>
              <a:t>Because……</a:t>
            </a:r>
            <a:endParaRPr lang="zh-TW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3967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dirty="0" smtClean="0">
                <a:latin typeface="Times New Roman" pitchFamily="18" charset="0"/>
                <a:cs typeface="Times New Roman" pitchFamily="18" charset="0"/>
              </a:rPr>
              <a:t>Europe’s three-field was        very intensive!</a:t>
            </a:r>
          </a:p>
          <a:p>
            <a:pPr marL="0" indent="0">
              <a:buNone/>
            </a:pPr>
            <a:r>
              <a:rPr lang="en-US" altLang="zh-TW" dirty="0" smtClean="0">
                <a:latin typeface="Times New Roman" pitchFamily="18" charset="0"/>
                <a:cs typeface="Times New Roman" pitchFamily="18" charset="0"/>
              </a:rPr>
              <a:t>(p.88 line22)</a:t>
            </a:r>
          </a:p>
          <a:p>
            <a:pPr marL="0" indent="0">
              <a:buNone/>
            </a:pPr>
            <a:endParaRPr lang="en-US" altLang="zh-TW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altLang="zh-TW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altLang="zh-TW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149424" y="3501008"/>
            <a:ext cx="915610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altLang="zh-TW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Need to find another way to </a:t>
            </a:r>
            <a:r>
              <a:rPr lang="en-US" altLang="zh-TW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increase the output of animal feed and manure</a:t>
            </a:r>
            <a:r>
              <a:rPr lang="en-US" altLang="zh-TW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TW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then more land could be fertilized and planted in grain.</a:t>
            </a:r>
            <a:endParaRPr lang="zh-TW" altLang="en-US" sz="28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向右箭號 4"/>
          <p:cNvSpPr/>
          <p:nvPr/>
        </p:nvSpPr>
        <p:spPr>
          <a:xfrm>
            <a:off x="399848" y="3861048"/>
            <a:ext cx="608384" cy="43204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mtClean="0">
              <a:solidFill>
                <a:srgbClr val="FF0000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4572000" y="1589584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not</a:t>
            </a:r>
            <a:endParaRPr lang="zh-TW" altLang="en-US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546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5496" y="13413"/>
            <a:ext cx="8229600" cy="1143000"/>
          </a:xfrm>
        </p:spPr>
        <p:txBody>
          <a:bodyPr/>
          <a:lstStyle/>
          <a:p>
            <a:pPr algn="l"/>
            <a:r>
              <a:rPr lang="en-US" altLang="zh-TW" dirty="0" smtClean="0">
                <a:latin typeface="Times New Roman" pitchFamily="18" charset="0"/>
                <a:cs typeface="Times New Roman" pitchFamily="18" charset="0"/>
              </a:rPr>
              <a:t>Four-field rotation</a:t>
            </a:r>
            <a:endParaRPr lang="zh-TW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橢圓 3"/>
          <p:cNvSpPr/>
          <p:nvPr/>
        </p:nvSpPr>
        <p:spPr>
          <a:xfrm>
            <a:off x="1309956" y="1185910"/>
            <a:ext cx="6120680" cy="5517232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mtClean="0">
              <a:solidFill>
                <a:prstClr val="white"/>
              </a:solidFill>
            </a:endParaRPr>
          </a:p>
        </p:txBody>
      </p:sp>
      <p:cxnSp>
        <p:nvCxnSpPr>
          <p:cNvPr id="6" name="直線接點 5"/>
          <p:cNvCxnSpPr>
            <a:stCxn id="4" idx="2"/>
            <a:endCxn id="4" idx="6"/>
          </p:cNvCxnSpPr>
          <p:nvPr/>
        </p:nvCxnSpPr>
        <p:spPr>
          <a:xfrm>
            <a:off x="1309956" y="3944526"/>
            <a:ext cx="612068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/>
          <p:cNvCxnSpPr>
            <a:stCxn id="4" idx="0"/>
            <a:endCxn id="4" idx="4"/>
          </p:cNvCxnSpPr>
          <p:nvPr/>
        </p:nvCxnSpPr>
        <p:spPr>
          <a:xfrm>
            <a:off x="4370296" y="1185910"/>
            <a:ext cx="0" cy="551723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/>
          <p:cNvSpPr txBox="1"/>
          <p:nvPr/>
        </p:nvSpPr>
        <p:spPr>
          <a:xfrm>
            <a:off x="2085847" y="1831351"/>
            <a:ext cx="2264479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 smtClean="0">
                <a:solidFill>
                  <a:prstClr val="white"/>
                </a:solidFill>
              </a:rPr>
              <a:t>Animal feeds</a:t>
            </a:r>
            <a:endParaRPr lang="zh-TW" altLang="en-US" sz="2800" dirty="0" smtClean="0">
              <a:solidFill>
                <a:prstClr val="white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1865842" y="2844685"/>
            <a:ext cx="2272097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zh-TW" sz="2800" dirty="0" smtClean="0">
                <a:solidFill>
                  <a:prstClr val="black"/>
                </a:solidFill>
              </a:rPr>
              <a:t>turnips, alfalfa</a:t>
            </a:r>
            <a:endParaRPr lang="zh-TW" altLang="en-US" sz="2800" dirty="0" smtClean="0">
              <a:solidFill>
                <a:prstClr val="black"/>
              </a:solidFill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467544" y="4077072"/>
            <a:ext cx="3863669" cy="89255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 smtClean="0">
                <a:solidFill>
                  <a:prstClr val="white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nitrogen-fixing crops</a:t>
            </a:r>
          </a:p>
          <a:p>
            <a:pPr algn="ctr"/>
            <a:r>
              <a:rPr lang="zh-TW" altLang="en-US" sz="2400" dirty="0" smtClean="0">
                <a:solidFill>
                  <a:prstClr val="white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固氮作物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1309956" y="5301208"/>
            <a:ext cx="2928302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zh-TW" sz="2800" dirty="0" smtClean="0">
                <a:solidFill>
                  <a:prstClr val="black"/>
                </a:solidFill>
              </a:rPr>
              <a:t>clover, beans, peas</a:t>
            </a:r>
            <a:endParaRPr lang="zh-TW" altLang="en-US" sz="2800" dirty="0" smtClean="0">
              <a:solidFill>
                <a:prstClr val="black"/>
              </a:solidFill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5352585" y="1833902"/>
            <a:ext cx="1105223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 smtClean="0">
                <a:solidFill>
                  <a:prstClr val="white"/>
                </a:solidFill>
              </a:rPr>
              <a:t>Grain</a:t>
            </a:r>
            <a:endParaRPr lang="zh-TW" altLang="en-US" sz="2800" dirty="0" smtClean="0">
              <a:solidFill>
                <a:prstClr val="white"/>
              </a:solidFill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5373693" y="4077072"/>
            <a:ext cx="1132238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 smtClean="0">
                <a:solidFill>
                  <a:prstClr val="white"/>
                </a:solidFill>
              </a:rPr>
              <a:t>Grain</a:t>
            </a:r>
            <a:endParaRPr lang="zh-TW" altLang="en-US" sz="2800" dirty="0" smtClean="0">
              <a:solidFill>
                <a:prstClr val="white"/>
              </a:solidFill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5371939" y="2872428"/>
            <a:ext cx="1096647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zh-TW" sz="2800" dirty="0" smtClean="0">
                <a:solidFill>
                  <a:prstClr val="black"/>
                </a:solidFill>
              </a:rPr>
              <a:t>wheat</a:t>
            </a:r>
            <a:endParaRPr lang="zh-TW" altLang="en-US" sz="2800" dirty="0" smtClean="0">
              <a:solidFill>
                <a:prstClr val="black"/>
              </a:solidFill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5371939" y="5310907"/>
            <a:ext cx="1089657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zh-TW" sz="2800" dirty="0" smtClean="0">
                <a:solidFill>
                  <a:prstClr val="black"/>
                </a:solidFill>
              </a:rPr>
              <a:t>barley</a:t>
            </a:r>
            <a:endParaRPr lang="zh-TW" altLang="en-US" sz="2800" dirty="0" smtClean="0">
              <a:solidFill>
                <a:prstClr val="black"/>
              </a:solidFill>
            </a:endParaRPr>
          </a:p>
        </p:txBody>
      </p:sp>
      <p:pic>
        <p:nvPicPr>
          <p:cNvPr id="21" name="圖片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034" y="1098570"/>
            <a:ext cx="6294583" cy="5598731"/>
          </a:xfrm>
          <a:prstGeom prst="rect">
            <a:avLst/>
          </a:prstGeom>
        </p:spPr>
      </p:pic>
      <p:sp>
        <p:nvSpPr>
          <p:cNvPr id="20" name="圓角矩形 19"/>
          <p:cNvSpPr/>
          <p:nvPr/>
        </p:nvSpPr>
        <p:spPr>
          <a:xfrm>
            <a:off x="656361" y="1185910"/>
            <a:ext cx="2146326" cy="1224136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Alfalfa</a:t>
            </a:r>
            <a:r>
              <a:rPr lang="zh-TW" altLang="en-US" sz="4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　　　　</a:t>
            </a:r>
            <a:r>
              <a:rPr lang="zh-TW" altLang="en-US" sz="3600" dirty="0" smtClean="0">
                <a:solidFill>
                  <a:prstClr val="white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苜蓿</a:t>
            </a:r>
            <a:endParaRPr lang="zh-TW" altLang="en-US" sz="3600" dirty="0">
              <a:solidFill>
                <a:prstClr val="white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22" name="圖片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098570"/>
            <a:ext cx="6624736" cy="5615995"/>
          </a:xfrm>
          <a:prstGeom prst="rect">
            <a:avLst/>
          </a:prstGeom>
        </p:spPr>
      </p:pic>
      <p:sp>
        <p:nvSpPr>
          <p:cNvPr id="23" name="圓角矩形 22"/>
          <p:cNvSpPr/>
          <p:nvPr/>
        </p:nvSpPr>
        <p:spPr>
          <a:xfrm>
            <a:off x="5151646" y="1483444"/>
            <a:ext cx="2146326" cy="1224136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dirty="0" smtClean="0">
                <a:solidFill>
                  <a:prstClr val="white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Turnip</a:t>
            </a:r>
          </a:p>
          <a:p>
            <a:pPr algn="ctr"/>
            <a:r>
              <a:rPr lang="zh-TW" altLang="en-US" sz="3600" dirty="0" smtClean="0">
                <a:solidFill>
                  <a:prstClr val="white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蕪菁</a:t>
            </a:r>
            <a:endParaRPr lang="zh-TW" altLang="en-US" sz="3600" dirty="0">
              <a:solidFill>
                <a:prstClr val="white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6819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www.deviantart.com/download/117287397/Old_world_map_May_2009_by_waywardmedic.jpg"/>
          <p:cNvPicPr>
            <a:picLocks noChangeAspect="1" noChangeArrowheads="1"/>
          </p:cNvPicPr>
          <p:nvPr/>
        </p:nvPicPr>
        <p:blipFill>
          <a:blip r:embed="rId2" cstate="print">
            <a:lum bright="30000" contras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文字方塊 2"/>
          <p:cNvSpPr txBox="1"/>
          <p:nvPr/>
        </p:nvSpPr>
        <p:spPr>
          <a:xfrm>
            <a:off x="2190331" y="548680"/>
            <a:ext cx="44165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4800" b="1" dirty="0" smtClean="0">
                <a:solidFill>
                  <a:srgbClr val="6633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pyrus" pitchFamily="66" charset="0"/>
              </a:rPr>
              <a:t>CONTENT</a:t>
            </a:r>
            <a:endParaRPr lang="zh-TW" altLang="en-US" sz="4800" b="1" dirty="0">
              <a:solidFill>
                <a:srgbClr val="6633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pyrus" pitchFamily="66" charset="0"/>
            </a:endParaRPr>
          </a:p>
        </p:txBody>
      </p:sp>
      <p:sp>
        <p:nvSpPr>
          <p:cNvPr id="5" name="圓角矩形 4"/>
          <p:cNvSpPr/>
          <p:nvPr/>
        </p:nvSpPr>
        <p:spPr>
          <a:xfrm>
            <a:off x="539552" y="1628800"/>
            <a:ext cx="8208912" cy="4824536"/>
          </a:xfrm>
          <a:prstGeom prst="roundRect">
            <a:avLst/>
          </a:prstGeom>
          <a:solidFill>
            <a:srgbClr val="FFFFFF">
              <a:alpha val="56863"/>
            </a:srgbClr>
          </a:solidFill>
          <a:ln>
            <a:solidFill>
              <a:srgbClr val="000000">
                <a:alpha val="60000"/>
              </a:srgbClr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1043608" y="1916832"/>
            <a:ext cx="7416824" cy="4248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zh-TW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Estrangelo Edessa" pitchFamily="66"/>
              </a:rPr>
              <a:t>Marriage &amp; Family Life</a:t>
            </a:r>
          </a:p>
          <a:p>
            <a:endParaRPr lang="en-US" altLang="zh-TW" sz="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cs typeface="Estrangelo Edessa" pitchFamily="66"/>
            </a:endParaRPr>
          </a:p>
          <a:p>
            <a:pPr>
              <a:buFont typeface="Arial" pitchFamily="34" charset="0"/>
              <a:buChar char="•"/>
            </a:pPr>
            <a:r>
              <a:rPr lang="en-US" altLang="zh-TW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Estrangelo Edessa" pitchFamily="66"/>
              </a:rPr>
              <a:t>Life Expectancy &amp; Stature</a:t>
            </a:r>
          </a:p>
          <a:p>
            <a:endParaRPr lang="en-US" altLang="zh-TW" sz="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cs typeface="Estrangelo Edessa" pitchFamily="66"/>
            </a:endParaRPr>
          </a:p>
          <a:p>
            <a:pPr>
              <a:buFont typeface="Arial" pitchFamily="34" charset="0"/>
              <a:buChar char="•"/>
            </a:pPr>
            <a:r>
              <a:rPr lang="en-US" altLang="zh-TW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Estrangelo Edessa" pitchFamily="66"/>
              </a:rPr>
              <a:t>Wages, Incomes &amp; Consumption</a:t>
            </a:r>
          </a:p>
          <a:p>
            <a:endParaRPr lang="en-US" altLang="zh-TW" sz="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cs typeface="Estrangelo Edessa" pitchFamily="66"/>
            </a:endParaRPr>
          </a:p>
          <a:p>
            <a:pPr>
              <a:buFont typeface="Arial" pitchFamily="34" charset="0"/>
              <a:buChar char="•"/>
            </a:pPr>
            <a:r>
              <a:rPr lang="en-US" altLang="zh-TW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Estrangelo Edessa" pitchFamily="66"/>
              </a:rPr>
              <a:t>City Life &amp; Agricultural Productivity</a:t>
            </a:r>
          </a:p>
          <a:p>
            <a:pPr>
              <a:buFont typeface="Arial" pitchFamily="34" charset="0"/>
              <a:buChar char="•"/>
            </a:pPr>
            <a:endParaRPr lang="en-US" altLang="zh-TW" sz="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cs typeface="Estrangelo Edessa" pitchFamily="66"/>
            </a:endParaRPr>
          </a:p>
          <a:p>
            <a:pPr>
              <a:buFont typeface="Arial" pitchFamily="34" charset="0"/>
              <a:buChar char="•"/>
            </a:pPr>
            <a:r>
              <a:rPr lang="en-US" altLang="zh-TW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Estrangelo Edessa" pitchFamily="66"/>
              </a:rPr>
              <a:t>How Did Agricultural Productivity Grow?</a:t>
            </a:r>
          </a:p>
          <a:p>
            <a:pPr>
              <a:buFont typeface="Arial" pitchFamily="34" charset="0"/>
              <a:buChar char="•"/>
            </a:pPr>
            <a:endParaRPr lang="en-US" altLang="zh-TW" sz="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cs typeface="Estrangelo Edessa" pitchFamily="66"/>
            </a:endParaRPr>
          </a:p>
          <a:p>
            <a:pPr>
              <a:buFont typeface="Arial" pitchFamily="34" charset="0"/>
              <a:buChar char="•"/>
            </a:pPr>
            <a:r>
              <a:rPr lang="en-US" altLang="zh-TW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Estrangelo Edessa" pitchFamily="66"/>
              </a:rPr>
              <a:t>The Industrial Revolution &amp; Real Wages</a:t>
            </a:r>
          </a:p>
          <a:p>
            <a:pPr>
              <a:buFont typeface="Arial" pitchFamily="34" charset="0"/>
              <a:buChar char="•"/>
            </a:pPr>
            <a:endParaRPr lang="en-US" altLang="zh-TW" sz="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cs typeface="Estrangelo Edessa" pitchFamily="66"/>
            </a:endParaRPr>
          </a:p>
          <a:p>
            <a:pPr>
              <a:buFont typeface="Arial" pitchFamily="34" charset="0"/>
              <a:buChar char="•"/>
            </a:pPr>
            <a:r>
              <a:rPr lang="en-US" altLang="zh-TW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Estrangelo Edessa" pitchFamily="66"/>
              </a:rPr>
              <a:t>Conclusion</a:t>
            </a:r>
            <a:endParaRPr lang="zh-TW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strangelo Edessa" pitchFamily="66"/>
              <a:cs typeface="Estrangelo Edessa" pitchFamily="66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91" y="2334098"/>
            <a:ext cx="3607513" cy="3975221"/>
          </a:xfrm>
          <a:prstGeom prst="rect">
            <a:avLst/>
          </a:prstGeom>
        </p:spPr>
      </p:pic>
      <p:pic>
        <p:nvPicPr>
          <p:cNvPr id="1027" name="Picture 3" descr="C:\Users\Peggie\AppData\Local\Microsoft\Windows\Temporary Internet Files\Content.IE5\81KW5OK8\MP900148985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817" y="1515161"/>
            <a:ext cx="3657600" cy="242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37752"/>
            <a:ext cx="9036496" cy="2620887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TW" dirty="0" smtClean="0"/>
              <a:t>The new system could be adopted only near major cities that provided such markets.(p.89 </a:t>
            </a:r>
            <a:r>
              <a:rPr lang="en-US" altLang="zh-TW" sz="2800" dirty="0" smtClean="0"/>
              <a:t>line 6) </a:t>
            </a:r>
            <a:endParaRPr lang="en-US" altLang="zh-TW" sz="4000" dirty="0" smtClean="0"/>
          </a:p>
          <a:p>
            <a:pPr marL="0" indent="0">
              <a:buNone/>
            </a:pPr>
            <a:r>
              <a:rPr lang="en-US" altLang="zh-TW" dirty="0" smtClean="0"/>
              <a:t>   </a:t>
            </a:r>
            <a:endParaRPr lang="zh-TW" altLang="en-US" dirty="0"/>
          </a:p>
        </p:txBody>
      </p:sp>
      <p:sp>
        <p:nvSpPr>
          <p:cNvPr id="4" name="向右箭號 3"/>
          <p:cNvSpPr/>
          <p:nvPr/>
        </p:nvSpPr>
        <p:spPr>
          <a:xfrm>
            <a:off x="251520" y="1628800"/>
            <a:ext cx="136815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mtClean="0">
              <a:solidFill>
                <a:prstClr val="white"/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619672" y="1498041"/>
            <a:ext cx="45365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expensive</a:t>
            </a:r>
            <a:r>
              <a:rPr lang="en-US" altLang="zh-TW" sz="4000" dirty="0" smtClean="0">
                <a:solidFill>
                  <a:prstClr val="black"/>
                </a:solidFill>
              </a:rPr>
              <a:t> to convert!</a:t>
            </a:r>
          </a:p>
          <a:p>
            <a:endParaRPr lang="zh-TW" altLang="en-US" sz="4000" dirty="0" smtClean="0">
              <a:solidFill>
                <a:prstClr val="black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0" y="4509120"/>
            <a:ext cx="928541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dirty="0" smtClean="0">
                <a:solidFill>
                  <a:prstClr val="black"/>
                </a:solidFill>
              </a:rPr>
              <a:t>                               Wine production </a:t>
            </a:r>
          </a:p>
          <a:p>
            <a:r>
              <a:rPr lang="en-US" altLang="zh-TW" sz="4400" dirty="0" smtClean="0">
                <a:solidFill>
                  <a:prstClr val="black"/>
                </a:solidFill>
              </a:rPr>
              <a:t>                               </a:t>
            </a:r>
            <a:r>
              <a:rPr lang="zh-TW" altLang="en-US" sz="4400" dirty="0" smtClean="0">
                <a:solidFill>
                  <a:prstClr val="black"/>
                </a:solidFill>
              </a:rPr>
              <a:t>→ </a:t>
            </a:r>
            <a:r>
              <a:rPr lang="en-US" altLang="zh-TW" sz="4400" dirty="0" smtClean="0">
                <a:solidFill>
                  <a:prstClr val="black"/>
                </a:solidFill>
              </a:rPr>
              <a:t>add cash but </a:t>
            </a:r>
          </a:p>
          <a:p>
            <a:r>
              <a:rPr lang="en-US" altLang="zh-TW" sz="4400" b="1" dirty="0" smtClean="0">
                <a:solidFill>
                  <a:srgbClr val="FF0000"/>
                </a:solidFill>
              </a:rPr>
              <a:t>                                    not</a:t>
            </a:r>
            <a:r>
              <a:rPr lang="zh-TW" altLang="en-US" sz="4400" dirty="0" smtClean="0">
                <a:solidFill>
                  <a:prstClr val="black"/>
                </a:solidFill>
              </a:rPr>
              <a:t> </a:t>
            </a:r>
            <a:r>
              <a:rPr lang="en-US" altLang="zh-TW" sz="4400" b="1" dirty="0" smtClean="0">
                <a:solidFill>
                  <a:srgbClr val="FF0000"/>
                </a:solidFill>
              </a:rPr>
              <a:t>more grain</a:t>
            </a:r>
            <a:endParaRPr lang="zh-TW" altLang="en-US" sz="44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53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0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橢圓 20"/>
          <p:cNvSpPr/>
          <p:nvPr/>
        </p:nvSpPr>
        <p:spPr>
          <a:xfrm>
            <a:off x="7243160" y="4691999"/>
            <a:ext cx="1900840" cy="185330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200" dirty="0" smtClean="0">
              <a:solidFill>
                <a:prstClr val="white"/>
              </a:solidFill>
            </a:endParaRPr>
          </a:p>
        </p:txBody>
      </p:sp>
      <p:sp>
        <p:nvSpPr>
          <p:cNvPr id="7" name="爆炸 2 6"/>
          <p:cNvSpPr/>
          <p:nvPr/>
        </p:nvSpPr>
        <p:spPr>
          <a:xfrm>
            <a:off x="-57150" y="3105152"/>
            <a:ext cx="811248" cy="840329"/>
          </a:xfrm>
          <a:prstGeom prst="irregularSeal2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mtClean="0">
              <a:solidFill>
                <a:prstClr val="white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476672"/>
            <a:ext cx="6070426" cy="83671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TW" sz="4000" dirty="0" smtClean="0">
                <a:latin typeface="Times New Roman" pitchFamily="18" charset="0"/>
                <a:cs typeface="Times New Roman" pitchFamily="18" charset="0"/>
              </a:rPr>
              <a:t>Adding 250 million(</a:t>
            </a:r>
            <a:r>
              <a:rPr lang="en-US" altLang="zh-TW" sz="4000" dirty="0" smtClean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2.5</a:t>
            </a:r>
            <a:r>
              <a:rPr lang="zh-TW" altLang="en-US" sz="4000" dirty="0" smtClean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億</a:t>
            </a:r>
            <a:r>
              <a:rPr lang="en-US" altLang="zh-TW" sz="40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zh-TW" alt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zh-TW" alt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向右箭號 3"/>
          <p:cNvSpPr/>
          <p:nvPr/>
        </p:nvSpPr>
        <p:spPr>
          <a:xfrm>
            <a:off x="268284" y="1628800"/>
            <a:ext cx="540060" cy="60016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mtClean="0">
              <a:solidFill>
                <a:srgbClr val="FF0000"/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899592" y="1471157"/>
            <a:ext cx="85283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Improve and intensify the technology by using new fertilizers and crop rotations.</a:t>
            </a:r>
          </a:p>
          <a:p>
            <a:r>
              <a:rPr lang="en-US" altLang="zh-TW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(p.90 line 1)</a:t>
            </a:r>
            <a:endParaRPr lang="zh-TW" altLang="en-US" sz="36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726864" y="3345318"/>
            <a:ext cx="81011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China pioneered the large-scale </a:t>
            </a:r>
            <a:r>
              <a:rPr lang="en-US" altLang="zh-TW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recycling</a:t>
            </a:r>
            <a:r>
              <a:rPr lang="en-US" altLang="zh-TW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of waste products.</a:t>
            </a:r>
            <a:endParaRPr lang="zh-TW" altLang="en-US" sz="36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Peggie\AppData\Local\Microsoft\Windows\Temporary Internet Files\Content.IE5\TCFQ2U31\MC900432526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" y="3345318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橢圓 8"/>
          <p:cNvSpPr/>
          <p:nvPr/>
        </p:nvSpPr>
        <p:spPr>
          <a:xfrm>
            <a:off x="245464" y="4671399"/>
            <a:ext cx="1900840" cy="185330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200" dirty="0" smtClean="0">
              <a:solidFill>
                <a:prstClr val="white"/>
              </a:solidFill>
            </a:endParaRPr>
          </a:p>
        </p:txBody>
      </p:sp>
      <p:sp>
        <p:nvSpPr>
          <p:cNvPr id="10" name="向右箭號 9"/>
          <p:cNvSpPr/>
          <p:nvPr/>
        </p:nvSpPr>
        <p:spPr>
          <a:xfrm>
            <a:off x="3514664" y="5373216"/>
            <a:ext cx="733912" cy="432048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mtClean="0">
              <a:solidFill>
                <a:prstClr val="white"/>
              </a:solidFill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37002" y="4669501"/>
            <a:ext cx="32560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Soy sauce(</a:t>
            </a:r>
            <a:r>
              <a:rPr lang="zh-TW" alt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醬油</a:t>
            </a:r>
            <a:r>
              <a:rPr lang="en-US" altLang="zh-TW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 </a:t>
            </a:r>
          </a:p>
          <a:p>
            <a:r>
              <a:rPr lang="en-US" altLang="zh-TW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Bean curd(</a:t>
            </a:r>
            <a:r>
              <a:rPr lang="zh-TW" alt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豆腐</a:t>
            </a:r>
            <a:r>
              <a:rPr lang="en-US" altLang="zh-TW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US" altLang="zh-TW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Cooking oil</a:t>
            </a:r>
            <a:endParaRPr lang="zh-TW" altLang="en-US" sz="36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zh-TW" altLang="en-US" sz="3600" dirty="0" smtClean="0">
              <a:solidFill>
                <a:prstClr val="black"/>
              </a:solidFill>
            </a:endParaRPr>
          </a:p>
        </p:txBody>
      </p:sp>
      <p:sp>
        <p:nvSpPr>
          <p:cNvPr id="16" name="橢圓 15"/>
          <p:cNvSpPr/>
          <p:nvPr/>
        </p:nvSpPr>
        <p:spPr>
          <a:xfrm>
            <a:off x="4444507" y="4669501"/>
            <a:ext cx="1900840" cy="185330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3200" dirty="0" smtClean="0">
              <a:solidFill>
                <a:prstClr val="white"/>
              </a:solidFill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4509034" y="4517255"/>
            <a:ext cx="1771786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Mashed seeds, </a:t>
            </a:r>
          </a:p>
          <a:p>
            <a:r>
              <a:rPr lang="en-US" altLang="zh-TW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beans, husks</a:t>
            </a:r>
            <a:endParaRPr lang="zh-TW" altLang="en-US" sz="36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zh-TW" altLang="en-US" sz="2800" dirty="0" smtClean="0">
              <a:solidFill>
                <a:prstClr val="black"/>
              </a:solidFill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7243160" y="5200617"/>
            <a:ext cx="2231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bean cake </a:t>
            </a:r>
            <a:endParaRPr lang="zh-TW" altLang="en-US" sz="36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zh-TW" altLang="en-US" dirty="0" smtClean="0">
              <a:solidFill>
                <a:prstClr val="black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2761221" y="5989429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prstClr val="black"/>
                </a:solidFill>
              </a:rPr>
              <a:t>   </a:t>
            </a:r>
            <a:r>
              <a:rPr lang="zh-TW" altLang="en-US" sz="2800" dirty="0" smtClean="0">
                <a:solidFill>
                  <a:prstClr val="black"/>
                </a:solidFill>
                <a:latin typeface="新細明體"/>
              </a:rPr>
              <a:t>壓榨加工</a:t>
            </a:r>
          </a:p>
        </p:txBody>
      </p:sp>
      <p:sp>
        <p:nvSpPr>
          <p:cNvPr id="23" name="文字方塊 22"/>
          <p:cNvSpPr txBox="1"/>
          <p:nvPr/>
        </p:nvSpPr>
        <p:spPr>
          <a:xfrm>
            <a:off x="6252592" y="5979276"/>
            <a:ext cx="1440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prstClr val="black"/>
                </a:solidFill>
              </a:rPr>
              <a:t>   </a:t>
            </a:r>
            <a:r>
              <a:rPr lang="zh-TW" altLang="en-US" sz="2800" dirty="0" smtClean="0">
                <a:solidFill>
                  <a:prstClr val="black"/>
                </a:solidFill>
              </a:rPr>
              <a:t>製成</a:t>
            </a:r>
            <a:endParaRPr lang="zh-TW" altLang="en-US" sz="4000" dirty="0" smtClean="0">
              <a:solidFill>
                <a:prstClr val="black"/>
              </a:solidFill>
              <a:latin typeface="新細明體"/>
            </a:endParaRPr>
          </a:p>
        </p:txBody>
      </p:sp>
      <p:sp>
        <p:nvSpPr>
          <p:cNvPr id="24" name="向右箭號 23"/>
          <p:cNvSpPr/>
          <p:nvPr/>
        </p:nvSpPr>
        <p:spPr>
          <a:xfrm>
            <a:off x="6441023" y="5380127"/>
            <a:ext cx="733912" cy="432048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5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build="p"/>
      <p:bldP spid="4" grpId="0" animBg="1"/>
      <p:bldP spid="5" grpId="0"/>
      <p:bldP spid="6" grpId="0"/>
      <p:bldP spid="14" grpId="0"/>
      <p:bldP spid="15" grpId="0"/>
      <p:bldP spid="17" grpId="0"/>
      <p:bldP spid="19" grpId="0"/>
      <p:bldP spid="2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196752"/>
            <a:ext cx="6696000" cy="5461975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pPr algn="l"/>
            <a:r>
              <a:rPr lang="en-US" altLang="zh-TW" sz="4800" dirty="0" smtClean="0">
                <a:latin typeface="Times New Roman" pitchFamily="18" charset="0"/>
                <a:cs typeface="Times New Roman" pitchFamily="18" charset="0"/>
              </a:rPr>
              <a:t>Refined techniques for planting and irrigating</a:t>
            </a:r>
            <a:endParaRPr lang="zh-TW" alt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7504" y="1916832"/>
            <a:ext cx="2674640" cy="936104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zh-TW" alt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4000" dirty="0" smtClean="0">
                <a:latin typeface="Times New Roman" pitchFamily="18" charset="0"/>
                <a:cs typeface="Times New Roman" pitchFamily="18" charset="0"/>
              </a:rPr>
              <a:t>seed drill</a:t>
            </a:r>
            <a:endParaRPr lang="zh-TW" alt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7190" y="2875001"/>
            <a:ext cx="3461525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zh-TW" altLang="en-US" sz="4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4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water buffalo</a:t>
            </a:r>
            <a:endParaRPr lang="zh-TW" altLang="en-US" sz="4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715" y="0"/>
            <a:ext cx="51470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73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254" y="1844824"/>
            <a:ext cx="3013200" cy="4464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964488" cy="1143000"/>
          </a:xfrm>
        </p:spPr>
        <p:txBody>
          <a:bodyPr>
            <a:noAutofit/>
          </a:bodyPr>
          <a:lstStyle/>
          <a:p>
            <a:pPr algn="l"/>
            <a:r>
              <a:rPr lang="en-US" altLang="zh-TW" sz="4800" dirty="0" smtClean="0">
                <a:latin typeface="Times New Roman" pitchFamily="18" charset="0"/>
                <a:cs typeface="Times New Roman" pitchFamily="18" charset="0"/>
              </a:rPr>
              <a:t>Two sayings</a:t>
            </a:r>
            <a:r>
              <a:rPr lang="zh-TW" altLang="en-US" sz="4800" dirty="0" smtClean="0"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en-US" altLang="zh-TW" sz="2800" dirty="0" smtClean="0">
                <a:latin typeface="Times New Roman" pitchFamily="18" charset="0"/>
                <a:cs typeface="Times New Roman" pitchFamily="18" charset="0"/>
              </a:rPr>
              <a:t>(p.90 line 41) </a:t>
            </a:r>
            <a:r>
              <a:rPr lang="en-US" altLang="zh-TW" sz="4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zh-TW" sz="4800" dirty="0" smtClean="0">
                <a:latin typeface="Times New Roman" pitchFamily="18" charset="0"/>
                <a:cs typeface="Times New Roman" pitchFamily="18" charset="0"/>
              </a:rPr>
            </a:br>
            <a:endParaRPr lang="zh-TW" alt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436096" y="1628800"/>
            <a:ext cx="3707904" cy="13681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mtClean="0">
              <a:solidFill>
                <a:prstClr val="white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-57150" y="1412776"/>
            <a:ext cx="9144000" cy="1728192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TW" sz="4000" dirty="0" smtClean="0">
                <a:latin typeface="Times New Roman" pitchFamily="18" charset="0"/>
                <a:cs typeface="Times New Roman" pitchFamily="18" charset="0"/>
              </a:rPr>
              <a:t>  “one family, 10 </a:t>
            </a:r>
            <a:r>
              <a:rPr lang="en-US" altLang="zh-TW" sz="4000" dirty="0" err="1" smtClean="0">
                <a:latin typeface="Times New Roman" pitchFamily="18" charset="0"/>
                <a:cs typeface="Times New Roman" pitchFamily="18" charset="0"/>
              </a:rPr>
              <a:t>mou</a:t>
            </a:r>
            <a:r>
              <a:rPr lang="en-US" altLang="zh-TW" sz="4000" dirty="0" smtClean="0">
                <a:latin typeface="Times New Roman" pitchFamily="18" charset="0"/>
                <a:cs typeface="Times New Roman" pitchFamily="18" charset="0"/>
              </a:rPr>
              <a:t>”(</a:t>
            </a:r>
            <a:r>
              <a:rPr lang="zh-TW" altLang="en-US" sz="4000" dirty="0" smtClean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十畝一家</a:t>
            </a:r>
            <a:r>
              <a:rPr lang="en-US" altLang="zh-TW" sz="4000" dirty="0" smtClean="0">
                <a:latin typeface="Times New Roman" pitchFamily="18" charset="0"/>
                <a:cs typeface="Times New Roman" pitchFamily="18" charset="0"/>
              </a:rPr>
              <a:t>) </a:t>
            </a:r>
          </a:p>
          <a:p>
            <a:pPr>
              <a:buFont typeface="Wingdings" pitchFamily="2" charset="2"/>
              <a:buChar char="Ø"/>
            </a:pPr>
            <a:r>
              <a:rPr lang="zh-TW" alt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4000" dirty="0" smtClean="0">
                <a:latin typeface="Times New Roman" pitchFamily="18" charset="0"/>
                <a:cs typeface="Times New Roman" pitchFamily="18" charset="0"/>
              </a:rPr>
              <a:t>“man plows, woman weaves”(</a:t>
            </a:r>
            <a:r>
              <a:rPr lang="zh-TW" altLang="en-US" sz="4000" dirty="0" smtClean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男耕女織</a:t>
            </a:r>
            <a:r>
              <a:rPr lang="en-US" altLang="zh-TW" sz="40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zh-TW" alt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284984"/>
            <a:ext cx="4206827" cy="272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743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512" y="153616"/>
            <a:ext cx="2890664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TW" dirty="0" smtClean="0">
                <a:latin typeface="Times New Roman" pitchFamily="18" charset="0"/>
                <a:cs typeface="Times New Roman" pitchFamily="18" charset="0"/>
              </a:rPr>
              <a:t>In short……</a:t>
            </a:r>
            <a:endParaRPr lang="zh-TW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771800" y="5589240"/>
            <a:ext cx="4824536" cy="7920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TW" sz="4800" dirty="0" smtClean="0">
                <a:latin typeface="Times New Roman" pitchFamily="18" charset="0"/>
                <a:cs typeface="Times New Roman" pitchFamily="18" charset="0"/>
              </a:rPr>
              <a:t>Living standards</a:t>
            </a:r>
            <a:endParaRPr lang="zh-TW" alt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55576" y="3805589"/>
            <a:ext cx="74888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agricultural productivity </a:t>
            </a:r>
            <a:endParaRPr lang="zh-TW" altLang="en-US" sz="4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-29344" y="126876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Techniques for </a:t>
            </a:r>
          </a:p>
          <a:p>
            <a:pPr algn="ctr"/>
            <a:r>
              <a:rPr lang="en-US" altLang="zh-TW" sz="4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intensifying agricultural</a:t>
            </a:r>
            <a:endParaRPr lang="zh-TW" altLang="en-US" sz="4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向下箭號 5"/>
          <p:cNvSpPr/>
          <p:nvPr/>
        </p:nvSpPr>
        <p:spPr>
          <a:xfrm>
            <a:off x="4038600" y="2996952"/>
            <a:ext cx="1008112" cy="8086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mtClean="0">
              <a:solidFill>
                <a:prstClr val="white"/>
              </a:solidFill>
            </a:endParaRPr>
          </a:p>
        </p:txBody>
      </p:sp>
      <p:sp>
        <p:nvSpPr>
          <p:cNvPr id="7" name="向下箭號 6"/>
          <p:cNvSpPr/>
          <p:nvPr/>
        </p:nvSpPr>
        <p:spPr>
          <a:xfrm>
            <a:off x="4038600" y="4869160"/>
            <a:ext cx="1008112" cy="8086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31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爆炸 2 3"/>
          <p:cNvSpPr/>
          <p:nvPr/>
        </p:nvSpPr>
        <p:spPr>
          <a:xfrm>
            <a:off x="3203848" y="-88044"/>
            <a:ext cx="2664296" cy="1800200"/>
          </a:xfrm>
          <a:prstGeom prst="irregularSeal2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771800" y="240556"/>
            <a:ext cx="3322712" cy="1143000"/>
          </a:xfrm>
        </p:spPr>
        <p:txBody>
          <a:bodyPr/>
          <a:lstStyle/>
          <a:p>
            <a:r>
              <a:rPr lang="en-US" altLang="zh-TW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But!</a:t>
            </a:r>
            <a:endParaRPr lang="zh-TW" alt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TW" dirty="0" smtClean="0"/>
              <a:t>Why did real wages in London suddenly shoot up after 1850? </a:t>
            </a:r>
          </a:p>
          <a:p>
            <a:pPr marL="0" indent="0">
              <a:lnSpc>
                <a:spcPct val="150000"/>
              </a:lnSpc>
              <a:buNone/>
            </a:pPr>
            <a:endParaRPr lang="en-US" altLang="zh-TW" dirty="0" smtClean="0"/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TW" dirty="0" smtClean="0"/>
              <a:t>Why had real wages in northern Europe risen to unseen levels while real wages in Asia declined largely after 1800?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31284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upload.wikimedia.org/wikipedia/commons/thumb/2/20/Erice-castello.jpg/800px-Erice-castello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32320" y="0"/>
            <a:ext cx="9144000" cy="6858000"/>
          </a:xfrm>
          <a:prstGeom prst="rect">
            <a:avLst/>
          </a:prstGeom>
          <a:noFill/>
        </p:spPr>
      </p:pic>
      <p:sp>
        <p:nvSpPr>
          <p:cNvPr id="2" name="標題 1"/>
          <p:cNvSpPr txBox="1">
            <a:spLocks/>
          </p:cNvSpPr>
          <p:nvPr/>
        </p:nvSpPr>
        <p:spPr>
          <a:xfrm>
            <a:off x="-108520" y="188640"/>
            <a:ext cx="9361040" cy="9361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Angsana New" pitchFamily="18" charset="-34"/>
              </a:rPr>
              <a:t>The Industrial Revolution &amp; Wages</a:t>
            </a:r>
            <a:endParaRPr kumimoji="0" lang="zh-TW" altLang="en-US" sz="5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Angsana New" pitchFamily="18" charset="-34"/>
            </a:endParaRPr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-360548" y="1268760"/>
            <a:ext cx="9865096" cy="1224136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1" i="0" u="none" strike="noStrike" kern="1200" spc="50" normalizeH="0" baseline="0" noProof="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DaunPenh" pitchFamily="2" charset="0"/>
                <a:ea typeface="+mj-ea"/>
                <a:cs typeface="DaunPenh" pitchFamily="2" charset="0"/>
              </a:rPr>
              <a:t>The Period: From 1500~1750</a:t>
            </a:r>
            <a:endParaRPr kumimoji="0" lang="zh-TW" altLang="en-US" sz="4800" b="1" i="0" u="none" strike="noStrike" kern="1200" spc="50" normalizeH="0" baseline="0" noProof="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DaunPenh" pitchFamily="2" charset="0"/>
              <a:ea typeface="+mj-ea"/>
              <a:cs typeface="DaunPenh" pitchFamily="2" charset="0"/>
            </a:endParaRPr>
          </a:p>
        </p:txBody>
      </p:sp>
      <p:sp>
        <p:nvSpPr>
          <p:cNvPr id="4" name="內容版面配置區 2"/>
          <p:cNvSpPr txBox="1">
            <a:spLocks/>
          </p:cNvSpPr>
          <p:nvPr/>
        </p:nvSpPr>
        <p:spPr>
          <a:xfrm>
            <a:off x="385912" y="2348880"/>
            <a:ext cx="8640960" cy="410445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Material life was composed of agriculture and trade.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The manufacturing industry was still minority.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Land owners and merchandisers were wealthier.</a:t>
            </a:r>
            <a:endParaRPr kumimoji="0" lang="zh-TW" alt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www.onlinegardenertips.com/images/Is-Organic-Farming-Better-For-The-Environment.jpg"/>
          <p:cNvPicPr>
            <a:picLocks noChangeAspect="1" noChangeArrowheads="1"/>
          </p:cNvPicPr>
          <p:nvPr/>
        </p:nvPicPr>
        <p:blipFill>
          <a:blip r:embed="rId2" cstate="print">
            <a:lum bright="40000" contrast="-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標題 1"/>
          <p:cNvSpPr txBox="1">
            <a:spLocks/>
          </p:cNvSpPr>
          <p:nvPr/>
        </p:nvSpPr>
        <p:spPr>
          <a:xfrm>
            <a:off x="611560" y="332656"/>
            <a:ext cx="8003232" cy="1143000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800" b="1" i="0" u="none" strike="noStrike" kern="1200" spc="50" normalizeH="0" baseline="0" noProof="0" dirty="0" smtClean="0">
                <a:ln w="11430"/>
                <a:solidFill>
                  <a:srgbClr val="00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Farming</a:t>
            </a:r>
            <a:endParaRPr kumimoji="0" lang="zh-TW" altLang="en-US" sz="8800" b="1" i="0" u="none" strike="noStrike" kern="1200" spc="50" normalizeH="0" baseline="0" noProof="0" dirty="0">
              <a:ln w="11430"/>
              <a:solidFill>
                <a:srgbClr val="000066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內容版面配置區 2"/>
          <p:cNvSpPr txBox="1">
            <a:spLocks/>
          </p:cNvSpPr>
          <p:nvPr/>
        </p:nvSpPr>
        <p:spPr>
          <a:xfrm>
            <a:off x="179512" y="2420888"/>
            <a:ext cx="9144000" cy="288032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zh-TW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Farming played a  dominant role.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zh-TW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While farming wasn’t the only factor leading to modernization.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altLang="zh-TW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://www.atg-oxford.co.uk/images/main/ytt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標題 1"/>
          <p:cNvSpPr txBox="1">
            <a:spLocks/>
          </p:cNvSpPr>
          <p:nvPr/>
        </p:nvSpPr>
        <p:spPr>
          <a:xfrm>
            <a:off x="-1404664" y="116632"/>
            <a:ext cx="7920880" cy="2218258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000" b="1" i="0" u="none" strike="noStrike" kern="1200" spc="50" normalizeH="0" baseline="0" noProof="0" dirty="0" smtClean="0">
                <a:ln w="11430"/>
                <a:solidFill>
                  <a:srgbClr val="00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The Limits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6000" b="1" spc="50" dirty="0" smtClean="0">
                <a:ln w="11430"/>
                <a:solidFill>
                  <a:srgbClr val="00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                  </a:t>
            </a:r>
            <a:r>
              <a:rPr kumimoji="0" lang="en-US" altLang="zh-TW" sz="6000" b="1" i="0" u="none" strike="noStrike" kern="1200" spc="50" normalizeH="0" baseline="0" noProof="0" dirty="0" smtClean="0">
                <a:ln w="11430"/>
                <a:solidFill>
                  <a:srgbClr val="00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of Agriculture</a:t>
            </a:r>
            <a:endParaRPr kumimoji="0" lang="zh-TW" altLang="en-US" sz="6000" b="1" i="0" u="none" strike="noStrike" kern="1200" spc="50" normalizeH="0" baseline="0" noProof="0" dirty="0">
              <a:ln w="11430"/>
              <a:solidFill>
                <a:srgbClr val="000066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-396552" y="2348880"/>
            <a:ext cx="10225136" cy="3600400"/>
          </a:xfrm>
          <a:prstGeom prst="rect">
            <a:avLst/>
          </a:prstGeom>
          <a:solidFill>
            <a:srgbClr val="FFFFFF">
              <a:alpha val="49020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內容版面配置區 2"/>
          <p:cNvSpPr txBox="1">
            <a:spLocks/>
          </p:cNvSpPr>
          <p:nvPr/>
        </p:nvSpPr>
        <p:spPr>
          <a:xfrm>
            <a:off x="683568" y="2492896"/>
            <a:ext cx="8075240" cy="4032448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zh-TW" sz="4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Real wages generally swing within a stable range.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zh-TW" sz="4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Due to the balance between agricultural productivity and population growth.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://textiledesignss.com/wp-content/uploads/2012/01/Textile-Factory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標題 1"/>
          <p:cNvSpPr txBox="1">
            <a:spLocks/>
          </p:cNvSpPr>
          <p:nvPr/>
        </p:nvSpPr>
        <p:spPr>
          <a:xfrm>
            <a:off x="0" y="274638"/>
            <a:ext cx="9144000" cy="2002234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000" b="1" i="0" u="none" strike="noStrike" kern="1200" spc="50" normalizeH="0" baseline="0" noProof="0" dirty="0" smtClean="0">
                <a:ln w="11430"/>
                <a:solidFill>
                  <a:srgbClr val="00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Why Did Wages Rise In The Northern England?</a:t>
            </a:r>
            <a:endParaRPr kumimoji="0" lang="zh-TW" altLang="en-US" sz="6000" b="1" i="0" u="none" strike="noStrike" kern="1200" spc="50" normalizeH="0" baseline="0" noProof="0" dirty="0">
              <a:ln w="11430"/>
              <a:solidFill>
                <a:srgbClr val="000066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內容版面配置區 2"/>
          <p:cNvSpPr txBox="1">
            <a:spLocks/>
          </p:cNvSpPr>
          <p:nvPr/>
        </p:nvSpPr>
        <p:spPr>
          <a:xfrm>
            <a:off x="467544" y="2636912"/>
            <a:ext cx="8219256" cy="405306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zh-TW" sz="44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Reason</a:t>
            </a:r>
            <a:r>
              <a:rPr kumimoji="0" lang="en-US" altLang="zh-TW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The northern and midlands regions of England were the sites of booming new textile and metalworking factories.</a:t>
            </a:r>
            <a:endParaRPr kumimoji="0" lang="zh-TW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image-7.verycd.com/647a406c6b7f41f53c80cc7ba617e37d47566/Pride_and_Prejudice_BBC_1995_Xvid_pt2%5B(007740)09-21-52%5D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標題 2"/>
          <p:cNvSpPr txBox="1">
            <a:spLocks/>
          </p:cNvSpPr>
          <p:nvPr/>
        </p:nvSpPr>
        <p:spPr>
          <a:xfrm>
            <a:off x="1331640" y="260648"/>
            <a:ext cx="6696744" cy="7920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spc="50" normalizeH="0" baseline="0" noProof="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MARRIAGE &amp; FAMILY LIFE</a:t>
            </a:r>
            <a:endParaRPr kumimoji="0" lang="zh-TW" altLang="en-US" sz="4400" b="1" i="0" u="none" strike="noStrike" kern="1200" spc="50" normalizeH="0" baseline="0" noProof="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內容版面配置區 1"/>
          <p:cNvSpPr txBox="1">
            <a:spLocks/>
          </p:cNvSpPr>
          <p:nvPr/>
        </p:nvSpPr>
        <p:spPr>
          <a:xfrm>
            <a:off x="467544" y="1268760"/>
            <a:ext cx="8229600" cy="5256584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Families were not structured the same way everywhere.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altLang="zh-TW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In Britain, the Netherlands, northern France, and Scandinavia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Families were built around new households.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Had to have </a:t>
            </a: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sufficient savings </a:t>
            </a: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 start a family of their own.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They often started working in their mid-teens and continued working into their early 20s. Therefore, they usually did not marry until they had reached their early to mid-20s.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Many men and some women never married at all.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4" name="Picture 4" descr="http://www.monuments.ws/upload/London_Bridge_1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4188" r="8453"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06" name="Picture 6" descr="http://th00.deviantart.net/fs34/300W/i/2008/239/6/d/Netherlands_by_disposable_heroX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499992" y="0"/>
            <a:ext cx="464400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標題 1"/>
          <p:cNvSpPr txBox="1">
            <a:spLocks/>
          </p:cNvSpPr>
          <p:nvPr/>
        </p:nvSpPr>
        <p:spPr>
          <a:xfrm>
            <a:off x="0" y="260648"/>
            <a:ext cx="9144000" cy="1700808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1" i="0" u="none" strike="noStrike" kern="1200" spc="50" normalizeH="0" baseline="0" noProof="0" dirty="0" smtClean="0">
                <a:ln w="11430"/>
                <a:solidFill>
                  <a:srgbClr val="00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Compared with England and Netherlands </a:t>
            </a:r>
            <a:endParaRPr kumimoji="0" lang="zh-TW" altLang="en-US" sz="5400" b="1" i="0" u="none" strike="noStrike" kern="1200" spc="50" normalizeH="0" baseline="0" noProof="0" dirty="0">
              <a:ln w="11430"/>
              <a:solidFill>
                <a:srgbClr val="000066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內容版面配置區 2"/>
          <p:cNvSpPr txBox="1">
            <a:spLocks/>
          </p:cNvSpPr>
          <p:nvPr/>
        </p:nvSpPr>
        <p:spPr>
          <a:xfrm>
            <a:off x="107504" y="2420888"/>
            <a:ext cx="9144000" cy="419708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zh-TW" sz="4400" b="0" i="0" u="sng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England</a:t>
            </a:r>
            <a:r>
              <a:rPr kumimoji="0" lang="en-US" altLang="zh-TW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: produce mainly in manufacturing and transportation.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TW" sz="3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zh-TW" sz="4400" i="0" u="sng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Netherland</a:t>
            </a:r>
            <a:r>
              <a:rPr kumimoji="0" lang="en-US" altLang="zh-TW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: conventional agricultural and trading economy.</a:t>
            </a:r>
            <a:endParaRPr kumimoji="0" lang="zh-TW" altLang="en-US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://www2.2space.net/images/upl_newsImage/1284062419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lum bright="30000"/>
          </a:blip>
          <a:srcRect/>
          <a:stretch>
            <a:fillRect/>
          </a:stretch>
        </p:blipFill>
        <p:spPr bwMode="auto">
          <a:xfrm>
            <a:off x="0" y="-38910"/>
            <a:ext cx="9144000" cy="6858000"/>
          </a:xfrm>
          <a:prstGeom prst="rect">
            <a:avLst/>
          </a:prstGeom>
          <a:noFill/>
        </p:spPr>
      </p:pic>
      <p:sp>
        <p:nvSpPr>
          <p:cNvPr id="2" name="標題 1"/>
          <p:cNvSpPr txBox="1">
            <a:spLocks/>
          </p:cNvSpPr>
          <p:nvPr/>
        </p:nvSpPr>
        <p:spPr>
          <a:xfrm>
            <a:off x="0" y="260648"/>
            <a:ext cx="9144000" cy="1988840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400" b="1" i="0" u="none" strike="noStrike" kern="1200" spc="50" normalizeH="0" baseline="0" noProof="0" dirty="0" smtClean="0">
                <a:ln w="11430"/>
                <a:solidFill>
                  <a:srgbClr val="8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The Vulnerability of the Agriculture Economy</a:t>
            </a:r>
            <a:endParaRPr kumimoji="0" lang="zh-TW" altLang="en-US" sz="5400" b="1" i="0" u="none" strike="noStrike" kern="1200" spc="50" normalizeH="0" baseline="0" noProof="0" dirty="0">
              <a:ln w="11430"/>
              <a:solidFill>
                <a:srgbClr val="8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內容版面配置區 2"/>
          <p:cNvSpPr txBox="1">
            <a:spLocks/>
          </p:cNvSpPr>
          <p:nvPr/>
        </p:nvSpPr>
        <p:spPr>
          <a:xfrm>
            <a:off x="179512" y="2348880"/>
            <a:ext cx="9144000" cy="417646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zh-TW" sz="4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A large-scale monoculture brings about reductions of biological diversity, and increased its risks in the face of blight.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altLang="zh-TW" sz="20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zh-TW" sz="4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EX: The spread of potato farming in Ireland and western Germany</a:t>
            </a:r>
            <a:endParaRPr kumimoji="0" lang="zh-TW" altLang="en-US" sz="4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://universecityblog.files.wordpress.com/2011/09/old-train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標題 1"/>
          <p:cNvSpPr txBox="1">
            <a:spLocks/>
          </p:cNvSpPr>
          <p:nvPr/>
        </p:nvSpPr>
        <p:spPr>
          <a:xfrm>
            <a:off x="0" y="332656"/>
            <a:ext cx="9144000" cy="1340768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000" b="1" i="0" u="none" strike="noStrike" kern="1200" spc="50" normalizeH="0" baseline="0" noProof="0" dirty="0" smtClean="0">
                <a:ln w="11430"/>
                <a:solidFill>
                  <a:srgbClr val="0000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The Rise of Industry</a:t>
            </a:r>
            <a:endParaRPr kumimoji="0" lang="zh-TW" altLang="en-US" sz="6000" b="1" i="0" u="none" strike="noStrike" kern="1200" spc="50" normalizeH="0" baseline="0" noProof="0" dirty="0">
              <a:ln w="11430"/>
              <a:solidFill>
                <a:srgbClr val="0000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-252536" y="1772816"/>
            <a:ext cx="9649072" cy="4392488"/>
          </a:xfrm>
          <a:prstGeom prst="rect">
            <a:avLst/>
          </a:prstGeom>
          <a:solidFill>
            <a:srgbClr val="FFFFFF">
              <a:alpha val="65098"/>
            </a:srgb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內容版面配置區 2"/>
          <p:cNvSpPr txBox="1">
            <a:spLocks/>
          </p:cNvSpPr>
          <p:nvPr/>
        </p:nvSpPr>
        <p:spPr>
          <a:xfrm>
            <a:off x="359024" y="1916832"/>
            <a:ext cx="8784976" cy="480174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zh-TW" sz="4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A source of mass employment.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zh-TW" sz="4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Basically change people’s economic life.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zh-TW" sz="4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Till 1850s did wage growth start to accelerate.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zh-TW" sz="4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The spread of industry was a slow-motion revolution.</a:t>
            </a:r>
            <a:endParaRPr kumimoji="0" lang="zh-TW" altLang="en-US" sz="4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://farm4.static.flickr.com/3035/2683284005_09c658c19a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10000"/>
          </a:blip>
          <a:srcRect/>
          <a:stretch>
            <a:fillRect/>
          </a:stretch>
        </p:blipFill>
        <p:spPr bwMode="auto">
          <a:xfrm>
            <a:off x="179512" y="116632"/>
            <a:ext cx="8784976" cy="655272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標題 1"/>
          <p:cNvSpPr txBox="1">
            <a:spLocks/>
          </p:cNvSpPr>
          <p:nvPr/>
        </p:nvSpPr>
        <p:spPr>
          <a:xfrm>
            <a:off x="-468560" y="54868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apyrus" pitchFamily="66" charset="0"/>
                <a:ea typeface="+mj-ea"/>
                <a:cs typeface="MV Boli" pitchFamily="2" charset="0"/>
              </a:rPr>
              <a:t>CONCLUSION</a:t>
            </a:r>
            <a:endParaRPr kumimoji="0" lang="zh-TW" altLang="en-US" sz="5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apyrus" pitchFamily="66" charset="0"/>
              <a:ea typeface="+mj-ea"/>
              <a:cs typeface="MV Boli" pitchFamily="2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323528" y="1412776"/>
            <a:ext cx="842493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zh-TW" sz="3200" dirty="0" smtClean="0"/>
              <a:t> </a:t>
            </a:r>
            <a:r>
              <a:rPr lang="en-US" altLang="zh-TW" sz="3200" b="1" dirty="0" smtClean="0"/>
              <a:t>There is no “always”.</a:t>
            </a:r>
          </a:p>
          <a:p>
            <a:r>
              <a:rPr lang="en-US" altLang="zh-TW" sz="3200" dirty="0" smtClean="0"/>
              <a:t>   No preindustrial societies were always poor, nor  </a:t>
            </a:r>
          </a:p>
          <a:p>
            <a:r>
              <a:rPr lang="en-US" altLang="zh-TW" sz="3200" dirty="0" smtClean="0"/>
              <a:t>   always well-off. </a:t>
            </a:r>
          </a:p>
          <a:p>
            <a:pPr>
              <a:buFont typeface="Arial" pitchFamily="34" charset="0"/>
              <a:buChar char="•"/>
            </a:pPr>
            <a:r>
              <a:rPr lang="en-US" altLang="zh-TW" sz="3200" dirty="0" smtClean="0"/>
              <a:t> Much changes were merely </a:t>
            </a:r>
            <a:r>
              <a:rPr lang="en-US" altLang="zh-TW" sz="3200" b="1" dirty="0" smtClean="0"/>
              <a:t>cyclical fluctuations</a:t>
            </a:r>
            <a:r>
              <a:rPr lang="en-US" altLang="zh-TW" sz="3200" dirty="0" smtClean="0"/>
              <a:t>;  </a:t>
            </a:r>
          </a:p>
          <a:p>
            <a:r>
              <a:rPr lang="en-US" altLang="zh-TW" sz="3200" dirty="0" smtClean="0"/>
              <a:t>   the long-term average standard of living </a:t>
            </a:r>
          </a:p>
          <a:p>
            <a:r>
              <a:rPr lang="en-US" altLang="zh-TW" sz="3200" dirty="0" smtClean="0"/>
              <a:t>   changed little for centuries.</a:t>
            </a:r>
          </a:p>
          <a:p>
            <a:pPr>
              <a:buFont typeface="Arial" pitchFamily="34" charset="0"/>
              <a:buChar char="•"/>
            </a:pPr>
            <a:r>
              <a:rPr lang="en-US" altLang="zh-TW" sz="3200" dirty="0" smtClean="0"/>
              <a:t> The existence of a rich Europe and a poor Asia is </a:t>
            </a:r>
          </a:p>
          <a:p>
            <a:r>
              <a:rPr lang="en-US" altLang="zh-TW" sz="3200" dirty="0" smtClean="0"/>
              <a:t>   a relatively </a:t>
            </a:r>
            <a:r>
              <a:rPr lang="en-US" altLang="zh-TW" sz="3200" b="1" dirty="0" smtClean="0"/>
              <a:t>recent phenomenon</a:t>
            </a:r>
            <a:r>
              <a:rPr lang="en-US" altLang="zh-TW" sz="3200" dirty="0" smtClean="0"/>
              <a:t>.</a:t>
            </a:r>
          </a:p>
          <a:p>
            <a:pPr>
              <a:buFont typeface="Arial" pitchFamily="34" charset="0"/>
              <a:buChar char="•"/>
            </a:pPr>
            <a:r>
              <a:rPr lang="en-US" altLang="zh-TW" sz="3200" dirty="0" smtClean="0"/>
              <a:t> The divergence of “the West” and “the East” is </a:t>
            </a:r>
          </a:p>
          <a:p>
            <a:r>
              <a:rPr lang="en-US" altLang="zh-TW" sz="3200" dirty="0" smtClean="0"/>
              <a:t>   strongly rooted in </a:t>
            </a:r>
            <a:r>
              <a:rPr lang="en-US" altLang="zh-TW" sz="3200" b="1" dirty="0" smtClean="0"/>
              <a:t>domestic productivity</a:t>
            </a:r>
            <a:r>
              <a:rPr lang="en-US" altLang="zh-TW" sz="3200" dirty="0" smtClean="0"/>
              <a:t>. 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7020272" y="836712"/>
            <a:ext cx="12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 smtClean="0">
                <a:latin typeface="MV Boli" pitchFamily="2" charset="0"/>
                <a:cs typeface="MV Boli" pitchFamily="2" charset="0"/>
              </a:rPr>
              <a:t>(P94)</a:t>
            </a:r>
            <a:endParaRPr lang="zh-TW" altLang="en-US" sz="2800" dirty="0">
              <a:latin typeface="MV Boli" pitchFamily="2" charset="0"/>
              <a:cs typeface="MV Boli" pitchFamily="2" charset="0"/>
            </a:endParaRP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22" y="2740076"/>
            <a:ext cx="3560399" cy="4140000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3465984" y="0"/>
            <a:ext cx="24482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dirty="0" smtClean="0">
                <a:latin typeface="Times New Roman" pitchFamily="18" charset="0"/>
                <a:cs typeface="Times New Roman" pitchFamily="18" charset="0"/>
              </a:rPr>
              <a:t>Question </a:t>
            </a:r>
            <a:endParaRPr lang="zh-TW" alt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4421" y="769441"/>
            <a:ext cx="9098049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en-US" altLang="zh-TW" sz="3200" dirty="0" smtClean="0"/>
              <a:t>“….the richest European nations didn’t become rich because they took more treasure from other parts of the world or because they had empires or slavery….” Is true? Or </a:t>
            </a:r>
            <a:r>
              <a:rPr lang="en-US" altLang="zh-TW" sz="3200" dirty="0" err="1" smtClean="0"/>
              <a:t>Eurocentrism</a:t>
            </a:r>
            <a:r>
              <a:rPr lang="en-US" altLang="zh-TW" sz="3200" dirty="0" smtClean="0"/>
              <a:t>?</a:t>
            </a:r>
          </a:p>
          <a:p>
            <a:endParaRPr lang="en-US" altLang="zh-TW" dirty="0" smtClean="0"/>
          </a:p>
        </p:txBody>
      </p:sp>
      <p:sp>
        <p:nvSpPr>
          <p:cNvPr id="5" name="矩形 4"/>
          <p:cNvSpPr/>
          <p:nvPr/>
        </p:nvSpPr>
        <p:spPr>
          <a:xfrm>
            <a:off x="3931387" y="2740076"/>
            <a:ext cx="497285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TW" sz="320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zh-TW" altLang="en-US" sz="3200" smtClean="0">
                <a:latin typeface="Times New Roman" pitchFamily="18" charset="0"/>
                <a:cs typeface="Times New Roman" pitchFamily="18" charset="0"/>
              </a:rPr>
              <a:t>亞洲</a:t>
            </a:r>
            <a:r>
              <a:rPr lang="zh-TW" altLang="en-US" sz="3200" dirty="0">
                <a:latin typeface="Times New Roman" pitchFamily="18" charset="0"/>
                <a:cs typeface="Times New Roman" pitchFamily="18" charset="0"/>
              </a:rPr>
              <a:t>和歐洲生育率</a:t>
            </a:r>
            <a:r>
              <a:rPr lang="en-US" altLang="zh-TW" sz="32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0485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ww.onlinegardenertips.com/images/Is-Organic-Farming-Better-For-The-Environment.jpg"/>
          <p:cNvPicPr>
            <a:picLocks noChangeAspect="1" noChangeArrowheads="1"/>
          </p:cNvPicPr>
          <p:nvPr/>
        </p:nvPicPr>
        <p:blipFill>
          <a:blip r:embed="rId2" cstate="print">
            <a:lum bright="40000" contrast="-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圖片 4" descr="擷取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60648"/>
            <a:ext cx="3820058" cy="5725324"/>
          </a:xfrm>
          <a:prstGeom prst="rect">
            <a:avLst/>
          </a:prstGeom>
        </p:spPr>
      </p:pic>
      <p:pic>
        <p:nvPicPr>
          <p:cNvPr id="6" name="圖片 5" descr="Clark-Manip--smallville1h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83768" y="0"/>
            <a:ext cx="5090746" cy="6858000"/>
          </a:xfrm>
          <a:prstGeom prst="rect">
            <a:avLst/>
          </a:prstGeom>
        </p:spPr>
      </p:pic>
      <p:pic>
        <p:nvPicPr>
          <p:cNvPr id="7" name="圖片 6" descr="trolo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82816" y="0"/>
            <a:ext cx="37611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791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Stock Graphic: falling Earth Puzzle cub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39529">
            <a:off x="405659" y="2374998"/>
            <a:ext cx="5047966" cy="4603962"/>
          </a:xfrm>
          <a:prstGeom prst="rect">
            <a:avLst/>
          </a:prstGeom>
          <a:noFill/>
        </p:spPr>
      </p:pic>
      <p:sp>
        <p:nvSpPr>
          <p:cNvPr id="3" name="矩形 2"/>
          <p:cNvSpPr/>
          <p:nvPr/>
        </p:nvSpPr>
        <p:spPr>
          <a:xfrm>
            <a:off x="611560" y="2204864"/>
            <a:ext cx="1944216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3203848" y="908720"/>
            <a:ext cx="576151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pyrus" pitchFamily="66" charset="0"/>
              </a:rPr>
              <a:t>The End~</a:t>
            </a:r>
          </a:p>
          <a:p>
            <a:r>
              <a:rPr lang="en-US" altLang="zh-TW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pyrus" pitchFamily="66" charset="0"/>
              </a:rPr>
              <a:t>        </a:t>
            </a:r>
            <a:r>
              <a:rPr lang="en-US" altLang="zh-TW" sz="60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pyrus" pitchFamily="66" charset="0"/>
              </a:rPr>
              <a:t>Thank You!!</a:t>
            </a:r>
            <a:endParaRPr lang="zh-TW" altLang="en-US" sz="6000" b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pyrus" pitchFamily="66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pic.pimg.tw/linguistics/d3867acf41280c94deecfbac23e45708.jpg"/>
          <p:cNvPicPr>
            <a:picLocks noChangeAspect="1" noChangeArrowheads="1"/>
          </p:cNvPicPr>
          <p:nvPr/>
        </p:nvPicPr>
        <p:blipFill>
          <a:blip r:embed="rId2" cstate="print">
            <a:lum bright="-30000" contrast="-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矩形 2"/>
          <p:cNvSpPr/>
          <p:nvPr/>
        </p:nvSpPr>
        <p:spPr>
          <a:xfrm>
            <a:off x="611560" y="476672"/>
            <a:ext cx="8136904" cy="589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altLang="zh-TW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istina" pitchFamily="66" charset="0"/>
              </a:rPr>
              <a:t>In  China</a:t>
            </a:r>
          </a:p>
          <a:p>
            <a:pPr algn="ctr">
              <a:buNone/>
            </a:pPr>
            <a:endParaRPr lang="en-US" altLang="zh-TW" sz="9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istina" pitchFamily="66" charset="0"/>
            </a:endParaRPr>
          </a:p>
          <a:p>
            <a:pPr>
              <a:buFont typeface="Arial" pitchFamily="34" charset="0"/>
              <a:buChar char="•"/>
            </a:pPr>
            <a:r>
              <a:rPr lang="en-US" altLang="zh-TW" sz="3200" dirty="0" smtClean="0">
                <a:solidFill>
                  <a:schemeClr val="bg1"/>
                </a:solidFill>
              </a:rPr>
              <a:t>Families were built around the combination of </a:t>
            </a:r>
          </a:p>
          <a:p>
            <a:r>
              <a:rPr lang="en-US" altLang="zh-TW" sz="3200" dirty="0" smtClean="0">
                <a:solidFill>
                  <a:schemeClr val="bg1"/>
                </a:solidFill>
              </a:rPr>
              <a:t>  husband and wife and their eldest son and </a:t>
            </a:r>
            <a:r>
              <a:rPr lang="en-US" altLang="zh-TW" sz="3200" i="1" dirty="0" smtClean="0">
                <a:solidFill>
                  <a:schemeClr val="bg1"/>
                </a:solidFill>
              </a:rPr>
              <a:t>his </a:t>
            </a:r>
          </a:p>
          <a:p>
            <a:r>
              <a:rPr lang="en-US" altLang="zh-TW" sz="3200" i="1" dirty="0" smtClean="0">
                <a:solidFill>
                  <a:schemeClr val="bg1"/>
                </a:solidFill>
              </a:rPr>
              <a:t>  wife.</a:t>
            </a:r>
          </a:p>
          <a:p>
            <a:pPr>
              <a:buFont typeface="Arial" pitchFamily="34" charset="0"/>
              <a:buChar char="•"/>
            </a:pPr>
            <a:r>
              <a:rPr lang="en-US" altLang="zh-TW" sz="3200" dirty="0" smtClean="0">
                <a:solidFill>
                  <a:schemeClr val="bg1"/>
                </a:solidFill>
              </a:rPr>
              <a:t>The couple would live with the husband’s </a:t>
            </a:r>
          </a:p>
          <a:p>
            <a:r>
              <a:rPr lang="en-US" altLang="zh-TW" sz="3200" dirty="0" smtClean="0">
                <a:solidFill>
                  <a:schemeClr val="bg1"/>
                </a:solidFill>
              </a:rPr>
              <a:t>  parents.</a:t>
            </a:r>
            <a:endParaRPr lang="en-US" altLang="zh-TW" sz="3200" i="1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altLang="zh-TW" sz="3200" dirty="0" smtClean="0">
                <a:solidFill>
                  <a:schemeClr val="bg1"/>
                </a:solidFill>
              </a:rPr>
              <a:t>People could marry fairly early, sometimes as </a:t>
            </a:r>
          </a:p>
          <a:p>
            <a:r>
              <a:rPr lang="en-US" altLang="zh-TW" sz="3200" dirty="0" smtClean="0">
                <a:solidFill>
                  <a:schemeClr val="bg1"/>
                </a:solidFill>
              </a:rPr>
              <a:t>  young as 12 or 13, because they </a:t>
            </a:r>
            <a:r>
              <a:rPr lang="en-US" altLang="zh-TW" sz="3200" b="1" dirty="0" smtClean="0">
                <a:solidFill>
                  <a:schemeClr val="bg1"/>
                </a:solidFill>
              </a:rPr>
              <a:t>did not have </a:t>
            </a:r>
          </a:p>
          <a:p>
            <a:r>
              <a:rPr lang="en-US" altLang="zh-TW" sz="3200" b="1" dirty="0" smtClean="0">
                <a:solidFill>
                  <a:schemeClr val="bg1"/>
                </a:solidFill>
              </a:rPr>
              <a:t>  to start a new household.</a:t>
            </a:r>
          </a:p>
          <a:p>
            <a:pPr>
              <a:buFont typeface="Arial" pitchFamily="34" charset="0"/>
              <a:buChar char="•"/>
            </a:pPr>
            <a:r>
              <a:rPr lang="en-US" altLang="zh-TW" sz="3200" dirty="0" smtClean="0">
                <a:solidFill>
                  <a:schemeClr val="bg1"/>
                </a:solidFill>
              </a:rPr>
              <a:t>The new wife would be under the authority of </a:t>
            </a:r>
          </a:p>
          <a:p>
            <a:r>
              <a:rPr lang="en-US" altLang="zh-TW" sz="3200" dirty="0" smtClean="0">
                <a:solidFill>
                  <a:schemeClr val="bg1"/>
                </a:solidFill>
              </a:rPr>
              <a:t>  her mother-in-law.</a:t>
            </a:r>
          </a:p>
        </p:txBody>
      </p:sp>
      <p:cxnSp>
        <p:nvCxnSpPr>
          <p:cNvPr id="5" name="直線接點 4"/>
          <p:cNvCxnSpPr/>
          <p:nvPr/>
        </p:nvCxnSpPr>
        <p:spPr>
          <a:xfrm>
            <a:off x="3707904" y="1124744"/>
            <a:ext cx="1944216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mauinow.com/files/2010/12/LittleWomen72Cast.jpt_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10000"/>
          </a:blip>
          <a:srcRect t="1701" r="1176" b="17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內容版面配置區 1"/>
          <p:cNvSpPr txBox="1">
            <a:spLocks/>
          </p:cNvSpPr>
          <p:nvPr/>
        </p:nvSpPr>
        <p:spPr>
          <a:xfrm>
            <a:off x="457200" y="332656"/>
            <a:ext cx="8229600" cy="652534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	Some scholars of family structure had supposed that these differences explain why some countries were richer than others: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zh-TW" sz="2400" dirty="0" smtClean="0"/>
              <a:t>   </a:t>
            </a:r>
            <a:endParaRPr kumimoji="0" lang="en-US" altLang="zh-TW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Earlier marriage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      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More children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altLang="zh-TW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Required more resources              More workers competing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                                             for work and land</a:t>
            </a: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altLang="zh-TW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                         Low wages and productivity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altLang="zh-TW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</a:p>
        </p:txBody>
      </p:sp>
      <p:sp>
        <p:nvSpPr>
          <p:cNvPr id="4" name="向右箭號 3"/>
          <p:cNvSpPr/>
          <p:nvPr/>
        </p:nvSpPr>
        <p:spPr>
          <a:xfrm rot="5400000">
            <a:off x="4337974" y="2942946"/>
            <a:ext cx="324036" cy="14401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向右箭號 4"/>
          <p:cNvSpPr/>
          <p:nvPr/>
        </p:nvSpPr>
        <p:spPr>
          <a:xfrm rot="8082876">
            <a:off x="3393913" y="3869897"/>
            <a:ext cx="483965" cy="12881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向右箭號 5"/>
          <p:cNvSpPr/>
          <p:nvPr/>
        </p:nvSpPr>
        <p:spPr>
          <a:xfrm rot="2712772">
            <a:off x="5345665" y="3787987"/>
            <a:ext cx="461216" cy="140131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向右箭號 6"/>
          <p:cNvSpPr/>
          <p:nvPr/>
        </p:nvSpPr>
        <p:spPr>
          <a:xfrm rot="5400000">
            <a:off x="6354198" y="5103186"/>
            <a:ext cx="324036" cy="14401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2.bp.blogspot.com/-Kfy90tkdeqU/Tb3caBUm6hI/AAAAAAAAAgE/-muzOiE-TSo/s1600/Kate-William%2BWedding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內容版面配置區 1"/>
          <p:cNvSpPr txBox="1">
            <a:spLocks/>
          </p:cNvSpPr>
          <p:nvPr/>
        </p:nvSpPr>
        <p:spPr>
          <a:xfrm>
            <a:off x="457200" y="188640"/>
            <a:ext cx="8229600" cy="666936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Practices that limited population growth by reducing the total number of children that women were likely to bear: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altLang="zh-TW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northern European family system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Hard for women to marry.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However, once the pair was married, society imposed no further obstacles to childbearing.</a:t>
            </a: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Limited fertility by </a:t>
            </a:r>
            <a:r>
              <a:rPr kumimoji="0" lang="en-US" altLang="zh-TW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delaying access to marriage</a:t>
            </a:r>
            <a:endParaRPr kumimoji="0" lang="zh-TW" altLang="en-US" sz="2400" b="1" i="1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Societies with early ages of marriage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Husbands were often expected to work a certain number of years away from their home village </a:t>
            </a: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after they were married</a:t>
            </a:r>
            <a:r>
              <a:rPr kumimoji="0" lang="en-US" altLang="zh-TW" sz="2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Widows were not allowed to marry again.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Often allowed </a:t>
            </a:r>
            <a:r>
              <a:rPr kumimoji="0" lang="en-US" altLang="zh-TW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infanticide(intentional</a:t>
            </a:r>
            <a:r>
              <a:rPr kumimoji="0" lang="en-US" altLang="zh-TW" sz="240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zh-TW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killing of infants)</a:t>
            </a: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or severe neglect for undesired children.             </a:t>
            </a: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zh-TW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Limited fertility </a:t>
            </a:r>
            <a:r>
              <a:rPr kumimoji="0" lang="en-US" altLang="zh-TW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within marriage</a:t>
            </a:r>
            <a:endParaRPr kumimoji="0" lang="en-US" altLang="zh-TW" sz="24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altLang="zh-TW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://gate.sinovision.net:82/gate/big5/cdnwww.sinovision.net/attachments/2012/01/20/9940230574f19e86a08297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內容版面配置區 1"/>
          <p:cNvSpPr txBox="1">
            <a:spLocks/>
          </p:cNvSpPr>
          <p:nvPr/>
        </p:nvSpPr>
        <p:spPr>
          <a:xfrm>
            <a:off x="457200" y="404664"/>
            <a:ext cx="8229600" cy="569133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zh-TW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European and Asian family systems, though different, </a:t>
            </a: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produced similar levels of population growth.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altLang="zh-TW" sz="3200" b="0" i="0" u="none" strike="noStrike" kern="1200" cap="none" spc="0" normalizeH="0" baseline="0" noProof="0" dirty="0" smtClean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As a result, we cannot say that differences in marriage patterns or rates of population growth were responsible for differences in living standards across Eurasia in the sixteenth, seventeenth, or eighteenth centuries.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1506</TotalTime>
  <Words>1621</Words>
  <Application>Microsoft Office PowerPoint</Application>
  <PresentationFormat>如螢幕大小 (4:3)</PresentationFormat>
  <Paragraphs>339</Paragraphs>
  <Slides>56</Slides>
  <Notes>8</Notes>
  <HiddenSlides>0</HiddenSlides>
  <MMClips>0</MMClips>
  <ScaleCrop>false</ScaleCrop>
  <HeadingPairs>
    <vt:vector size="4" baseType="variant">
      <vt:variant>
        <vt:lpstr>佈景主題</vt:lpstr>
      </vt:variant>
      <vt:variant>
        <vt:i4>2</vt:i4>
      </vt:variant>
      <vt:variant>
        <vt:lpstr>投影片標題</vt:lpstr>
      </vt:variant>
      <vt:variant>
        <vt:i4>56</vt:i4>
      </vt:variant>
    </vt:vector>
  </HeadingPairs>
  <TitlesOfParts>
    <vt:vector size="58" baseType="lpstr">
      <vt:lpstr>Office 佈景主題</vt:lpstr>
      <vt:lpstr>1_Office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Europe</vt:lpstr>
      <vt:lpstr>Result……</vt:lpstr>
      <vt:lpstr>But……</vt:lpstr>
      <vt:lpstr>Because……</vt:lpstr>
      <vt:lpstr>Four-field rotation</vt:lpstr>
      <vt:lpstr>PowerPoint 簡報</vt:lpstr>
      <vt:lpstr>PowerPoint 簡報</vt:lpstr>
      <vt:lpstr>Refined techniques for planting and irrigating</vt:lpstr>
      <vt:lpstr>Two sayings                         (p.90 line 41)  </vt:lpstr>
      <vt:lpstr>In short……</vt:lpstr>
      <vt:lpstr>But!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Lorelai</dc:creator>
  <cp:lastModifiedBy>NCUENG</cp:lastModifiedBy>
  <cp:revision>213</cp:revision>
  <dcterms:created xsi:type="dcterms:W3CDTF">2012-03-14T14:15:31Z</dcterms:created>
  <dcterms:modified xsi:type="dcterms:W3CDTF">2012-03-22T07:55:20Z</dcterms:modified>
</cp:coreProperties>
</file>