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2"/>
  </p:notesMasterIdLst>
  <p:sldIdLst>
    <p:sldId id="256" r:id="rId2"/>
    <p:sldId id="292" r:id="rId3"/>
    <p:sldId id="294" r:id="rId4"/>
    <p:sldId id="258" r:id="rId5"/>
    <p:sldId id="274" r:id="rId6"/>
    <p:sldId id="279" r:id="rId7"/>
    <p:sldId id="289" r:id="rId8"/>
    <p:sldId id="275" r:id="rId9"/>
    <p:sldId id="278" r:id="rId10"/>
    <p:sldId id="280" r:id="rId11"/>
    <p:sldId id="281" r:id="rId12"/>
    <p:sldId id="285" r:id="rId13"/>
    <p:sldId id="277" r:id="rId14"/>
    <p:sldId id="283" r:id="rId15"/>
    <p:sldId id="286" r:id="rId16"/>
    <p:sldId id="276" r:id="rId17"/>
    <p:sldId id="287" r:id="rId18"/>
    <p:sldId id="290" r:id="rId19"/>
    <p:sldId id="293" r:id="rId20"/>
    <p:sldId id="291" r:id="rId21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FFF1F"/>
    <a:srgbClr val="99CCFF"/>
    <a:srgbClr val="9999FF"/>
    <a:srgbClr val="99FFFF"/>
    <a:srgbClr val="FF99CC"/>
    <a:srgbClr val="99FF99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713" autoAdjust="0"/>
  </p:normalViewPr>
  <p:slideViewPr>
    <p:cSldViewPr>
      <p:cViewPr varScale="1">
        <p:scale>
          <a:sx n="51" d="100"/>
          <a:sy n="51" d="100"/>
        </p:scale>
        <p:origin x="-1020" y="-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2271F3-9729-40AB-AC8F-AE2D61253629}" type="datetimeFigureOut">
              <a:rPr lang="zh-CN" altLang="en-US" smtClean="0"/>
              <a:t>2015/10/29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319FBE-FFA3-4A41-B55A-FBB9621FCD5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28729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319FBE-FFA3-4A41-B55A-FBB9621FCD56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738541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319FBE-FFA3-4A41-B55A-FBB9621FCD56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738541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319FBE-FFA3-4A41-B55A-FBB9621FCD56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738541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319FBE-FFA3-4A41-B55A-FBB9621FCD56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738541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319FBE-FFA3-4A41-B55A-FBB9621FCD56}" type="slidenum">
              <a:rPr lang="zh-CN" altLang="en-US" smtClean="0"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991471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319FBE-FFA3-4A41-B55A-FBB9621FCD56}" type="slidenum">
              <a:rPr lang="zh-CN" altLang="en-US" smtClean="0"/>
              <a:t>18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991471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319FBE-FFA3-4A41-B55A-FBB9621FCD56}" type="slidenum">
              <a:rPr lang="zh-CN" altLang="en-US" smtClean="0"/>
              <a:t>19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991471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319FBE-FFA3-4A41-B55A-FBB9621FCD56}" type="slidenum">
              <a:rPr lang="zh-CN" altLang="en-US" smtClean="0"/>
              <a:t>20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991471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2015/10/29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53579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2015/10/29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3619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2015/10/29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29954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2015/10/29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86293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2015/10/29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65465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2015/10/29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44561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2015/10/29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10118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2015/10/29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82828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2015/10/29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5701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2015/10/29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51542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2015/10/29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49960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2015/10/29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08097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915566"/>
            <a:ext cx="7772400" cy="1102519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全球化背景下的</a:t>
            </a:r>
            <a:r>
              <a:rPr lang="zh-CN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國家、宗教與</a:t>
            </a:r>
            <a:r>
              <a:rPr lang="zh-CN" altLang="en-US" sz="3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家庭</a:t>
            </a:r>
          </a:p>
        </p:txBody>
      </p:sp>
      <p:sp>
        <p:nvSpPr>
          <p:cNvPr id="4" name="矩形 3"/>
          <p:cNvSpPr/>
          <p:nvPr/>
        </p:nvSpPr>
        <p:spPr>
          <a:xfrm>
            <a:off x="5148064" y="3363838"/>
            <a:ext cx="3995936" cy="216024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99FF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28184" y="3781772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600" dirty="0" smtClean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李雪</a:t>
            </a:r>
            <a:endParaRPr lang="zh-CN" altLang="en-US" sz="1600" dirty="0">
              <a:solidFill>
                <a:schemeClr val="bg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副标题 5"/>
          <p:cNvSpPr>
            <a:spLocks noGrp="1"/>
          </p:cNvSpPr>
          <p:nvPr>
            <p:ph type="subTitle" idx="1"/>
          </p:nvPr>
        </p:nvSpPr>
        <p:spPr>
          <a:xfrm>
            <a:off x="1371600" y="2499742"/>
            <a:ext cx="6400800" cy="1314450"/>
          </a:xfrm>
        </p:spPr>
        <p:txBody>
          <a:bodyPr/>
          <a:lstStyle/>
          <a:p>
            <a:r>
              <a:rPr lang="en-US" altLang="zh-CN" dirty="0" smtClean="0"/>
              <a:t>2015.10.28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615770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zh-CN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Women’s  </a:t>
            </a:r>
            <a:r>
              <a:rPr lang="en-US" altLang="zh-CN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natural roles</a:t>
            </a:r>
            <a:endParaRPr lang="en-US" altLang="zh-CN" sz="24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TW" altLang="en-US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女性的角色（母親、妻子、女兒、</a:t>
            </a:r>
            <a:r>
              <a:rPr lang="zh-TW" alt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姐妹）</a:t>
            </a:r>
            <a:r>
              <a:rPr lang="en-US" altLang="zh-TW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TW" alt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只</a:t>
            </a:r>
            <a:r>
              <a:rPr lang="zh-TW" altLang="en-US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在這個</a:t>
            </a:r>
            <a:r>
              <a:rPr lang="en-US" altLang="zh-TW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context</a:t>
            </a:r>
            <a:r>
              <a:rPr lang="zh-TW" altLang="en-US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下談女權</a:t>
            </a:r>
          </a:p>
          <a:p>
            <a:r>
              <a:rPr lang="zh-TW" alt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男女平等，但角色</a:t>
            </a:r>
            <a:r>
              <a:rPr lang="zh-TW" altLang="en-US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不同，是互補</a:t>
            </a:r>
            <a:r>
              <a:rPr lang="zh-TW" alt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</a:t>
            </a:r>
            <a:r>
              <a:rPr lang="zh-CN" alt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sz="1800" b="1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雖然</a:t>
            </a:r>
            <a:r>
              <a:rPr lang="en-US" altLang="zh-CN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CR</a:t>
            </a:r>
            <a:r>
              <a:rPr lang="zh-TW" alt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拒</a:t>
            </a:r>
            <a:r>
              <a:rPr lang="zh-TW" altLang="en-US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絕單一的生理差異決定論，</a:t>
            </a:r>
            <a:r>
              <a:rPr lang="zh-TW" alt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但</a:t>
            </a:r>
            <a:r>
              <a:rPr lang="zh-CN" alt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他們認</a:t>
            </a:r>
            <a:r>
              <a:rPr lang="zh-CN" alt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爲</a:t>
            </a:r>
            <a:r>
              <a:rPr lang="zh-TW" alt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生育</a:t>
            </a:r>
            <a:r>
              <a:rPr lang="zh-TW" altLang="en-US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決定了婦女的角色</a:t>
            </a:r>
            <a:r>
              <a:rPr lang="zh-TW" alt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CN" alt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家庭</a:t>
            </a:r>
            <a:r>
              <a:rPr lang="zh-TW" alt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需要</a:t>
            </a:r>
            <a:r>
              <a:rPr lang="zh-CN" altLang="en-US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女性</a:t>
            </a:r>
            <a:r>
              <a:rPr lang="zh-CN" alt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</a:t>
            </a:r>
            <a:r>
              <a:rPr lang="zh-TW" alt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角色</a:t>
            </a:r>
            <a:r>
              <a:rPr lang="zh-CN" alt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和功能。</a:t>
            </a:r>
            <a:endParaRPr lang="zh-TW" altLang="en-US" sz="1800" b="1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endParaRPr lang="en-US" altLang="zh-CN" sz="20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Women’s </a:t>
            </a:r>
            <a:r>
              <a:rPr lang="en-US" altLang="zh-CN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rights are not human’s </a:t>
            </a:r>
            <a:r>
              <a:rPr lang="en-US" altLang="zh-CN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rights</a:t>
            </a:r>
          </a:p>
          <a:p>
            <a:r>
              <a:rPr lang="en-US" altLang="zh-CN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Rights for women </a:t>
            </a:r>
            <a:r>
              <a:rPr lang="en-US" altLang="zh-CN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VS </a:t>
            </a:r>
            <a:r>
              <a:rPr lang="en-US" altLang="zh-CN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Women’s </a:t>
            </a:r>
            <a:r>
              <a:rPr lang="en-US" altLang="zh-CN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human </a:t>
            </a:r>
            <a:r>
              <a:rPr lang="en-US" altLang="zh-CN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rights</a:t>
            </a:r>
          </a:p>
          <a:p>
            <a:r>
              <a:rPr lang="zh-TW" altLang="en-US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核心、普世的人權</a:t>
            </a:r>
            <a:r>
              <a:rPr lang="en-US" altLang="zh-TW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vs</a:t>
            </a:r>
            <a:r>
              <a:rPr lang="zh-TW" altLang="en-US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新的，非法的女性權利</a:t>
            </a:r>
            <a:endParaRPr lang="en-US" altLang="zh-CN" sz="1800" b="1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“unqualified control over sexuality</a:t>
            </a:r>
            <a:r>
              <a:rPr lang="en-US" altLang="zh-CN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” </a:t>
            </a:r>
            <a:r>
              <a:rPr lang="en-US" altLang="zh-CN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---</a:t>
            </a:r>
            <a:r>
              <a:rPr lang="en-US" altLang="zh-CN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who is qualified?</a:t>
            </a:r>
          </a:p>
          <a:p>
            <a:endParaRPr lang="en-US" altLang="zh-CN" sz="28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2800" b="1" dirty="0" smtClean="0">
              <a:solidFill>
                <a:srgbClr val="8FFF1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2800" b="1" dirty="0">
              <a:solidFill>
                <a:srgbClr val="8FFF1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endParaRPr lang="en-US" altLang="zh-CN" sz="2800" b="1" dirty="0" smtClean="0">
              <a:solidFill>
                <a:srgbClr val="8FFF1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2800" b="1" dirty="0">
              <a:solidFill>
                <a:srgbClr val="8FFF1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r>
              <a:rPr lang="zh-CN" altLang="en-US" sz="2800" b="1" dirty="0" smtClean="0">
                <a:solidFill>
                  <a:srgbClr val="99CC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          </a:t>
            </a:r>
            <a:endParaRPr lang="zh-CN" altLang="en-US" sz="2800" b="1" dirty="0">
              <a:solidFill>
                <a:srgbClr val="99CC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95536" y="195486"/>
            <a:ext cx="8352928" cy="72008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446856" y="130324"/>
            <a:ext cx="8229600" cy="857250"/>
          </a:xfrm>
        </p:spPr>
        <p:txBody>
          <a:bodyPr>
            <a:normAutofit/>
          </a:bodyPr>
          <a:lstStyle/>
          <a:p>
            <a:r>
              <a:rPr lang="en-US" altLang="zh-CN" sz="3600" dirty="0">
                <a:solidFill>
                  <a:schemeClr val="bg1"/>
                </a:solidFill>
                <a:latin typeface="Franklin Gothic Heavy" panose="020B0903020102020204" pitchFamily="34" charset="0"/>
              </a:rPr>
              <a:t>Enemy </a:t>
            </a:r>
            <a:r>
              <a:rPr lang="en-US" altLang="zh-CN" sz="3600" dirty="0" smtClean="0">
                <a:solidFill>
                  <a:schemeClr val="bg1"/>
                </a:solidFill>
                <a:latin typeface="Franklin Gothic Heavy" panose="020B0903020102020204" pitchFamily="34" charset="0"/>
              </a:rPr>
              <a:t>#3 </a:t>
            </a:r>
            <a:r>
              <a:rPr lang="en-US" altLang="zh-CN" sz="3600" dirty="0">
                <a:solidFill>
                  <a:schemeClr val="bg1"/>
                </a:solidFill>
                <a:latin typeface="Franklin Gothic Heavy" panose="020B0903020102020204" pitchFamily="34" charset="0"/>
              </a:rPr>
              <a:t>: Feminists</a:t>
            </a:r>
            <a:endParaRPr lang="zh-CN" altLang="en-US" sz="3600" dirty="0">
              <a:solidFill>
                <a:schemeClr val="bg1"/>
              </a:solidFill>
              <a:latin typeface="Franklin Gothic Heavy" panose="020B09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1555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zh-CN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Gender </a:t>
            </a:r>
            <a:r>
              <a:rPr lang="en-US" altLang="zh-CN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and </a:t>
            </a:r>
            <a:r>
              <a:rPr lang="en-US" altLang="zh-CN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Equality</a:t>
            </a:r>
          </a:p>
          <a:p>
            <a:r>
              <a:rPr lang="en-US" altLang="zh-CN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Sameness </a:t>
            </a:r>
            <a:r>
              <a:rPr lang="en-US" altLang="zh-CN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VS An </a:t>
            </a:r>
            <a:r>
              <a:rPr lang="en-US" altLang="zh-CN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equal </a:t>
            </a:r>
            <a:r>
              <a:rPr lang="en-US" altLang="zh-CN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dignity</a:t>
            </a:r>
          </a:p>
          <a:p>
            <a:r>
              <a:rPr lang="en-US" altLang="zh-CN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 Gender!</a:t>
            </a:r>
            <a:endParaRPr lang="en-US" altLang="zh-CN" sz="2000" b="1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“Male</a:t>
            </a:r>
            <a:r>
              <a:rPr lang="en-US" altLang="zh-CN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, female, homosexual, lesbian, transgendered—some </a:t>
            </a:r>
            <a:r>
              <a:rPr lang="en-US" altLang="zh-CN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may want to try all five in </a:t>
            </a:r>
            <a:r>
              <a:rPr lang="en-US" altLang="zh-CN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time”</a:t>
            </a:r>
          </a:p>
          <a:p>
            <a:pPr marL="0" indent="0">
              <a:buNone/>
            </a:pPr>
            <a:endParaRPr lang="en-US" altLang="zh-CN" sz="20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Distinction </a:t>
            </a:r>
            <a:r>
              <a:rPr lang="en-US" altLang="zh-CN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between real and radical feminists</a:t>
            </a:r>
            <a:endParaRPr lang="en-US" altLang="zh-CN" sz="24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TW" alt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不反女權</a:t>
            </a:r>
            <a:r>
              <a:rPr lang="en-US" altLang="zh-TW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TW" alt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</a:t>
            </a:r>
            <a:r>
              <a:rPr lang="zh-TW" alt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反對幫助女性的</a:t>
            </a:r>
            <a:r>
              <a:rPr lang="zh-TW" alt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政策</a:t>
            </a:r>
            <a:r>
              <a:rPr lang="zh-CN" alt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CN" alt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但堅決</a:t>
            </a:r>
            <a:r>
              <a:rPr lang="zh-TW" alt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反</a:t>
            </a:r>
            <a:r>
              <a:rPr lang="zh-CN" alt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對</a:t>
            </a:r>
            <a:r>
              <a:rPr lang="zh-TW" alt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激</a:t>
            </a:r>
            <a:r>
              <a:rPr lang="zh-TW" alt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進女</a:t>
            </a:r>
            <a:r>
              <a:rPr lang="zh-TW" alt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權</a:t>
            </a:r>
            <a:endParaRPr lang="en-US" altLang="zh-TW" sz="1600" b="1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Gender ideology--culture of </a:t>
            </a:r>
            <a:r>
              <a:rPr lang="en-US" altLang="zh-CN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death</a:t>
            </a:r>
          </a:p>
          <a:p>
            <a:r>
              <a:rPr lang="zh-CN" alt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激進</a:t>
            </a:r>
            <a:r>
              <a:rPr lang="zh-TW" alt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女</a:t>
            </a:r>
            <a:r>
              <a:rPr lang="zh-CN" alt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權</a:t>
            </a:r>
            <a:r>
              <a:rPr lang="zh-TW" alt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與</a:t>
            </a:r>
            <a:r>
              <a:rPr lang="zh-TW" alt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同性戀運</a:t>
            </a:r>
            <a:r>
              <a:rPr lang="zh-TW" alt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動</a:t>
            </a:r>
            <a:r>
              <a:rPr lang="zh-CN" alt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的合</a:t>
            </a:r>
            <a:r>
              <a:rPr lang="zh-CN" alt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謀。她們的陰謀是：</a:t>
            </a:r>
            <a:r>
              <a:rPr lang="zh-TW" alt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泯</a:t>
            </a:r>
            <a:r>
              <a:rPr lang="zh-TW" alt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滅性</a:t>
            </a:r>
            <a:r>
              <a:rPr lang="zh-TW" alt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別</a:t>
            </a:r>
            <a:r>
              <a:rPr lang="en-US" altLang="zh-CN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--</a:t>
            </a:r>
            <a:r>
              <a:rPr lang="zh-TW" alt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破</a:t>
            </a:r>
            <a:r>
              <a:rPr lang="zh-TW" alt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壞性</a:t>
            </a:r>
            <a:r>
              <a:rPr lang="zh-TW" alt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別</a:t>
            </a:r>
            <a:r>
              <a:rPr lang="zh-CN" alt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分工</a:t>
            </a:r>
            <a:r>
              <a:rPr lang="en-US" altLang="zh-CN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--</a:t>
            </a:r>
            <a:r>
              <a:rPr lang="zh-TW" alt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破</a:t>
            </a:r>
            <a:r>
              <a:rPr lang="zh-TW" alt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壞家庭；</a:t>
            </a:r>
            <a:r>
              <a:rPr lang="zh-TW" alt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性解放</a:t>
            </a:r>
            <a:r>
              <a:rPr lang="en-US" altLang="zh-CN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--</a:t>
            </a:r>
            <a:r>
              <a:rPr lang="zh-TW" alt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個</a:t>
            </a:r>
            <a:r>
              <a:rPr lang="zh-TW" alt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人享樂主</a:t>
            </a:r>
            <a:r>
              <a:rPr lang="zh-TW" alt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義</a:t>
            </a:r>
            <a:r>
              <a:rPr lang="en-US" altLang="zh-CN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</a:t>
            </a:r>
            <a:r>
              <a:rPr lang="zh-CN" alt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性</a:t>
            </a:r>
            <a:r>
              <a:rPr lang="zh-CN" alt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失去</a:t>
            </a:r>
            <a:r>
              <a:rPr lang="zh-TW" alt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控制</a:t>
            </a:r>
            <a:r>
              <a:rPr lang="en-US" altLang="zh-CN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</a:t>
            </a:r>
            <a:r>
              <a:rPr lang="zh-CN" alt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家庭、國家失序</a:t>
            </a:r>
            <a:endParaRPr lang="en-US" altLang="zh-CN" sz="1600" b="1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endParaRPr lang="en-US" altLang="zh-CN" sz="2800" b="1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2800" b="1" dirty="0">
              <a:solidFill>
                <a:srgbClr val="8FFF1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r>
              <a:rPr lang="zh-CN" altLang="en-US" sz="2800" b="1" dirty="0" smtClean="0">
                <a:solidFill>
                  <a:srgbClr val="99CC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          </a:t>
            </a:r>
            <a:endParaRPr lang="zh-CN" altLang="en-US" sz="2800" b="1" dirty="0">
              <a:solidFill>
                <a:srgbClr val="99CC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95536" y="195486"/>
            <a:ext cx="8352928" cy="72008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446856" y="130324"/>
            <a:ext cx="8229600" cy="857250"/>
          </a:xfrm>
        </p:spPr>
        <p:txBody>
          <a:bodyPr>
            <a:normAutofit/>
          </a:bodyPr>
          <a:lstStyle/>
          <a:p>
            <a:r>
              <a:rPr lang="en-US" altLang="zh-CN" sz="3600" dirty="0">
                <a:solidFill>
                  <a:schemeClr val="bg1"/>
                </a:solidFill>
                <a:latin typeface="Franklin Gothic Heavy" panose="020B0903020102020204" pitchFamily="34" charset="0"/>
              </a:rPr>
              <a:t>Enemy </a:t>
            </a:r>
            <a:r>
              <a:rPr lang="en-US" altLang="zh-CN" sz="3600" dirty="0" smtClean="0">
                <a:solidFill>
                  <a:schemeClr val="bg1"/>
                </a:solidFill>
                <a:latin typeface="Franklin Gothic Heavy" panose="020B0903020102020204" pitchFamily="34" charset="0"/>
              </a:rPr>
              <a:t>#3 </a:t>
            </a:r>
            <a:r>
              <a:rPr lang="en-US" altLang="zh-CN" sz="3600" dirty="0">
                <a:solidFill>
                  <a:schemeClr val="bg1"/>
                </a:solidFill>
                <a:latin typeface="Franklin Gothic Heavy" panose="020B0903020102020204" pitchFamily="34" charset="0"/>
              </a:rPr>
              <a:t>: Feminists</a:t>
            </a:r>
            <a:endParaRPr lang="zh-CN" altLang="en-US" sz="3600" dirty="0">
              <a:solidFill>
                <a:schemeClr val="bg1"/>
              </a:solidFill>
              <a:latin typeface="Franklin Gothic Heavy" panose="020B09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3240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TW" alt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三種敵人，目的</a:t>
            </a:r>
            <a:r>
              <a:rPr lang="zh-TW" alt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一致</a:t>
            </a:r>
            <a:r>
              <a:rPr lang="zh-CN" alt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，都是爲了破壞家庭</a:t>
            </a:r>
            <a:endParaRPr lang="en-US" altLang="zh-CN" sz="28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TW" alt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自然家庭的概念是基督教社會的</a:t>
            </a:r>
            <a:r>
              <a:rPr lang="zh-TW" alt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核心</a:t>
            </a:r>
            <a:endParaRPr lang="zh-TW" altLang="en-US" sz="2800" b="1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TW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CR </a:t>
            </a:r>
            <a:r>
              <a:rPr lang="zh-CN" alt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要</a:t>
            </a:r>
            <a:r>
              <a:rPr lang="zh-TW" alt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捍</a:t>
            </a:r>
            <a:r>
              <a:rPr lang="zh-TW" alt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衛三個主權：</a:t>
            </a:r>
            <a:r>
              <a:rPr lang="en-US" altLang="zh-TW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nation</a:t>
            </a:r>
            <a:r>
              <a:rPr lang="zh-CN" alt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en-US" altLang="zh-TW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church </a:t>
            </a:r>
            <a:r>
              <a:rPr lang="en-US" altLang="zh-CN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and family</a:t>
            </a:r>
            <a:endParaRPr lang="en-US" altLang="zh-TW" sz="2800" b="1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TW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</a:t>
            </a:r>
            <a:r>
              <a:rPr lang="zh-TW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權國</a:t>
            </a:r>
            <a:r>
              <a:rPr lang="zh-TW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家</a:t>
            </a:r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zh-TW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抵</a:t>
            </a:r>
            <a:r>
              <a:rPr lang="zh-TW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禦外</a:t>
            </a:r>
            <a:r>
              <a:rPr lang="zh-TW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來價</a:t>
            </a:r>
            <a:r>
              <a:rPr lang="zh-TW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值侵</a:t>
            </a:r>
            <a:r>
              <a:rPr lang="zh-TW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襲</a:t>
            </a:r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，保護宗教和家庭。</a:t>
            </a:r>
            <a:endParaRPr lang="en-US" altLang="zh-CN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宗教：堅守信仰，捍衛道德。倡導國家保護家庭。</a:t>
            </a:r>
            <a:endParaRPr lang="en-US" altLang="zh-TW" sz="2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TW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家庭</a:t>
            </a:r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：抵禦對個人道德的侵襲</a:t>
            </a:r>
            <a:endParaRPr lang="zh-TW" altLang="en-US" sz="20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28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2800" b="1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endParaRPr lang="en-US" altLang="zh-CN" sz="28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2800" b="1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r>
              <a:rPr lang="zh-CN" alt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          </a:t>
            </a:r>
            <a:endParaRPr lang="zh-CN" altLang="en-US" sz="2800" b="1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95536" y="195486"/>
            <a:ext cx="8352928" cy="72008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446856" y="130324"/>
            <a:ext cx="8229600" cy="857250"/>
          </a:xfrm>
        </p:spPr>
        <p:txBody>
          <a:bodyPr>
            <a:normAutofit/>
          </a:bodyPr>
          <a:lstStyle/>
          <a:p>
            <a:r>
              <a:rPr lang="en-US" altLang="zh-CN" sz="3600" dirty="0" smtClean="0">
                <a:solidFill>
                  <a:schemeClr val="bg1"/>
                </a:solidFill>
                <a:latin typeface="Franklin Gothic Heavy" panose="020B0903020102020204" pitchFamily="34" charset="0"/>
              </a:rPr>
              <a:t>Defender </a:t>
            </a:r>
            <a:r>
              <a:rPr lang="en-US" altLang="zh-CN" sz="3600" dirty="0">
                <a:solidFill>
                  <a:schemeClr val="bg1"/>
                </a:solidFill>
                <a:latin typeface="Franklin Gothic Heavy" panose="020B0903020102020204" pitchFamily="34" charset="0"/>
              </a:rPr>
              <a:t>and protectors of us </a:t>
            </a:r>
            <a:endParaRPr lang="zh-CN" altLang="en-US" sz="3600" dirty="0">
              <a:solidFill>
                <a:schemeClr val="bg1"/>
              </a:solidFill>
              <a:latin typeface="Franklin Gothic Heavy" panose="020B09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2224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TW" alt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家庭</a:t>
            </a:r>
            <a:r>
              <a:rPr lang="zh-TW" alt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定義：一男一女、</a:t>
            </a:r>
            <a:r>
              <a:rPr lang="zh-TW" alt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一</a:t>
            </a:r>
            <a:r>
              <a:rPr lang="zh-CN" alt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伕</a:t>
            </a:r>
            <a:r>
              <a:rPr lang="zh-TW" alt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一</a:t>
            </a:r>
            <a:r>
              <a:rPr lang="zh-TW" alt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妻、</a:t>
            </a:r>
            <a:r>
              <a:rPr lang="zh-TW" alt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一生一世</a:t>
            </a:r>
            <a:endParaRPr lang="zh-TW" altLang="en-US" sz="2400" b="1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TW" sz="2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TW" alt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家庭</a:t>
            </a:r>
            <a:r>
              <a:rPr lang="zh-TW" alt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的功能：基本社會單</a:t>
            </a:r>
            <a:r>
              <a:rPr lang="zh-TW" alt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元</a:t>
            </a:r>
            <a:r>
              <a:rPr lang="zh-CN" alt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；教化青少年，傳</a:t>
            </a:r>
            <a:r>
              <a:rPr lang="zh-CN" alt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遞</a:t>
            </a:r>
            <a:r>
              <a:rPr lang="zh-TW" alt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價值</a:t>
            </a:r>
            <a:r>
              <a:rPr lang="zh-CN" alt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；支持</a:t>
            </a:r>
            <a:r>
              <a:rPr lang="zh-TW" alt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年輕</a:t>
            </a:r>
            <a:r>
              <a:rPr lang="zh-CN" alt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</a:t>
            </a:r>
            <a:r>
              <a:rPr lang="zh-TW" alt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zh-TW" alt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老人、殘</a:t>
            </a:r>
            <a:r>
              <a:rPr lang="zh-TW" alt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障</a:t>
            </a:r>
            <a:r>
              <a:rPr lang="zh-CN" alt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人士的生活</a:t>
            </a:r>
            <a:r>
              <a:rPr lang="zh-TW" alt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；</a:t>
            </a:r>
            <a:r>
              <a:rPr lang="zh-TW" alt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維持公私領域</a:t>
            </a:r>
            <a:r>
              <a:rPr lang="zh-TW" alt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界限</a:t>
            </a:r>
            <a:endParaRPr lang="en-US" altLang="zh-TW" sz="2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TW" sz="2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TW" alt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家庭</a:t>
            </a:r>
            <a:r>
              <a:rPr lang="zh-TW" alt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的前提：男女角色自然分工，女性作為</a:t>
            </a:r>
            <a:r>
              <a:rPr lang="en-US" altLang="zh-TW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helpmate</a:t>
            </a:r>
            <a:r>
              <a:rPr lang="zh-TW" alt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，為家庭提供服務</a:t>
            </a:r>
          </a:p>
          <a:p>
            <a:endParaRPr lang="en-US" altLang="zh-CN" sz="2800" b="1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2800" b="1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endParaRPr lang="en-US" altLang="zh-CN" sz="2800" b="1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2800" b="1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r>
              <a:rPr lang="zh-CN" alt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          </a:t>
            </a:r>
            <a:endParaRPr lang="zh-CN" altLang="en-US" sz="2800" b="1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95536" y="195486"/>
            <a:ext cx="8352928" cy="72008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446856" y="130324"/>
            <a:ext cx="8229600" cy="857250"/>
          </a:xfrm>
        </p:spPr>
        <p:txBody>
          <a:bodyPr>
            <a:normAutofit/>
          </a:bodyPr>
          <a:lstStyle/>
          <a:p>
            <a:r>
              <a:rPr lang="en-US" altLang="zh-CN" sz="3600" dirty="0" smtClean="0">
                <a:solidFill>
                  <a:schemeClr val="bg1"/>
                </a:solidFill>
                <a:latin typeface="Franklin Gothic Heavy" panose="020B0903020102020204" pitchFamily="34" charset="0"/>
              </a:rPr>
              <a:t>Why family?</a:t>
            </a:r>
            <a:endParaRPr lang="zh-CN" altLang="en-US" sz="3600" dirty="0">
              <a:solidFill>
                <a:schemeClr val="bg1"/>
              </a:solidFill>
              <a:latin typeface="Franklin Gothic Heavy" panose="020B09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5166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Autofit/>
          </a:bodyPr>
          <a:lstStyle/>
          <a:p>
            <a:r>
              <a:rPr lang="zh-CN" altLang="en-US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家庭：一個</a:t>
            </a:r>
            <a:r>
              <a:rPr lang="zh-TW" altLang="en-US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固定、</a:t>
            </a:r>
            <a:r>
              <a:rPr lang="zh-CN" altLang="en-US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均質、</a:t>
            </a:r>
            <a:r>
              <a:rPr lang="zh-TW" altLang="en-US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抽象</a:t>
            </a:r>
            <a:r>
              <a:rPr lang="zh-CN" altLang="en-US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、簡化</a:t>
            </a:r>
            <a:r>
              <a:rPr lang="zh-TW" altLang="en-US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的單位</a:t>
            </a:r>
            <a:r>
              <a:rPr lang="zh-CN" altLang="en-US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sz="24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新自由主義背景下，國家需要積極的個體，但又從私領域的管控和支持中退場。所以家庭成了槼訓主體、維持穩定的重要單位</a:t>
            </a:r>
            <a:r>
              <a:rPr lang="zh-CN" alt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sz="1800" b="1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家庭</a:t>
            </a:r>
            <a:r>
              <a:rPr lang="zh-CN" alt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了</a:t>
            </a:r>
            <a:r>
              <a:rPr lang="zh-TW" alt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暗含</a:t>
            </a:r>
            <a:r>
              <a:rPr lang="zh-TW" altLang="en-US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道德價值和道德控制</a:t>
            </a:r>
            <a:r>
              <a:rPr lang="zh-TW" alt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TW" sz="1800" b="1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家庭是新</a:t>
            </a:r>
            <a:r>
              <a:rPr lang="zh-CN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自由主</a:t>
            </a:r>
            <a:r>
              <a:rPr lang="zh-CN" altLang="en-US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義秩序下基本的社會單位</a:t>
            </a:r>
            <a:endParaRPr lang="en-US" altLang="zh-TW" sz="18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國家將社會責任推卸到家庭，維持穩定，傳續價值。</a:t>
            </a:r>
            <a:endParaRPr lang="en-US" altLang="zh-CN" sz="2000" b="1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家庭通</a:t>
            </a:r>
            <a:r>
              <a:rPr lang="zh-CN" alt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過教化和槼訓</a:t>
            </a:r>
            <a:r>
              <a:rPr lang="zh-CN" alt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CN" altLang="en-US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培</a:t>
            </a:r>
            <a:r>
              <a:rPr lang="zh-CN" alt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養自我負責，適應時代的個體。</a:t>
            </a:r>
            <a:endParaRPr lang="en-US" altLang="zh-CN" sz="2000" b="1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TW" sz="14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2015</a:t>
            </a:r>
            <a:r>
              <a:rPr lang="zh-TW" altLang="en-US" sz="1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年中</a:t>
            </a:r>
            <a:r>
              <a:rPr lang="zh-TW" altLang="en-US" sz="14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國</a:t>
            </a:r>
            <a:r>
              <a:rPr lang="zh-CN" altLang="en-US" sz="1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元宵</a:t>
            </a:r>
            <a:r>
              <a:rPr lang="zh-TW" altLang="en-US" sz="14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聯</a:t>
            </a:r>
            <a:r>
              <a:rPr lang="zh-TW" altLang="en-US" sz="1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歡晚會曲目</a:t>
            </a:r>
            <a:r>
              <a:rPr lang="en-US" altLang="zh-TW" sz="1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&lt;</a:t>
            </a:r>
            <a:r>
              <a:rPr lang="zh-TW" altLang="en-US" sz="1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婆婆就是媽</a:t>
            </a:r>
            <a:r>
              <a:rPr lang="en-US" altLang="zh-TW" sz="14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&gt;---</a:t>
            </a:r>
            <a:r>
              <a:rPr lang="zh-CN" altLang="en-US" sz="14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性別秩序、</a:t>
            </a:r>
            <a:r>
              <a:rPr lang="zh-CN" altLang="en-US" sz="1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家庭</a:t>
            </a:r>
            <a:r>
              <a:rPr lang="zh-CN" altLang="en-US" sz="14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角色、養老責任</a:t>
            </a:r>
            <a:r>
              <a:rPr lang="en-US" altLang="zh-CN" sz="14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…</a:t>
            </a:r>
          </a:p>
          <a:p>
            <a:r>
              <a:rPr lang="zh-CN" altLang="en-US" sz="14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晚會歌曲</a:t>
            </a:r>
            <a:r>
              <a:rPr lang="en-US" altLang="zh-CN" sz="14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《</a:t>
            </a:r>
            <a:r>
              <a:rPr lang="zh-CN" altLang="en-US" sz="14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中華好兒孫</a:t>
            </a:r>
            <a:r>
              <a:rPr lang="en-US" altLang="zh-CN" sz="14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》</a:t>
            </a:r>
            <a:r>
              <a:rPr lang="zh-CN" altLang="en-US" sz="14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，爲什麽不再是</a:t>
            </a:r>
            <a:r>
              <a:rPr lang="en-US" altLang="zh-CN" sz="14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《</a:t>
            </a:r>
            <a:r>
              <a:rPr lang="zh-CN" altLang="en-US" sz="14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中華好兒女</a:t>
            </a:r>
            <a:r>
              <a:rPr lang="en-US" altLang="zh-CN" sz="14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》</a:t>
            </a:r>
            <a:r>
              <a:rPr lang="zh-CN" altLang="en-US" sz="14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了？？</a:t>
            </a:r>
            <a:endParaRPr lang="en-US" altLang="zh-CN" sz="2000" b="1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家庭</a:t>
            </a:r>
            <a:r>
              <a:rPr lang="zh-CN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對世界秩序很重要</a:t>
            </a:r>
            <a:endParaRPr lang="en-US" altLang="zh-CN" sz="24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2800" b="1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endParaRPr lang="en-US" altLang="zh-CN" sz="2800" b="1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zh-TW" altLang="en-US" sz="2800" b="1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2800" b="1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2800" b="1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endParaRPr lang="en-US" altLang="zh-CN" sz="2800" b="1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2800" b="1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r>
              <a:rPr lang="zh-CN" alt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          </a:t>
            </a:r>
            <a:endParaRPr lang="zh-CN" altLang="en-US" sz="2800" b="1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95536" y="195486"/>
            <a:ext cx="8352928" cy="72008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446856" y="130324"/>
            <a:ext cx="8229600" cy="857250"/>
          </a:xfrm>
        </p:spPr>
        <p:txBody>
          <a:bodyPr>
            <a:normAutofit/>
          </a:bodyPr>
          <a:lstStyle/>
          <a:p>
            <a:r>
              <a:rPr lang="en-US" altLang="zh-CN" sz="3600" dirty="0" smtClean="0">
                <a:solidFill>
                  <a:schemeClr val="bg1"/>
                </a:solidFill>
                <a:latin typeface="Franklin Gothic Heavy" panose="020B0903020102020204" pitchFamily="34" charset="0"/>
              </a:rPr>
              <a:t>Why family?</a:t>
            </a:r>
            <a:endParaRPr lang="zh-CN" altLang="en-US" sz="3600" dirty="0">
              <a:solidFill>
                <a:schemeClr val="bg1"/>
              </a:solidFill>
              <a:latin typeface="Franklin Gothic Heavy" panose="020B09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4554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5536" y="1131590"/>
            <a:ext cx="8229600" cy="3394472"/>
          </a:xfrm>
        </p:spPr>
        <p:txBody>
          <a:bodyPr>
            <a:noAutofit/>
          </a:bodyPr>
          <a:lstStyle/>
          <a:p>
            <a:r>
              <a:rPr lang="zh-CN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保</a:t>
            </a:r>
            <a:r>
              <a:rPr lang="zh-CN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護傳統家庭</a:t>
            </a:r>
            <a:r>
              <a:rPr lang="en-US" altLang="zh-CN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=</a:t>
            </a:r>
            <a:r>
              <a:rPr lang="zh-CN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排斥</a:t>
            </a:r>
            <a:r>
              <a:rPr lang="zh-CN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多元家庭</a:t>
            </a:r>
            <a:endParaRPr lang="en-US" altLang="zh-CN" sz="20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單</a:t>
            </a:r>
            <a:r>
              <a:rPr lang="zh-CN" alt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親、同性、隔代、非血緣、丁克</a:t>
            </a:r>
            <a:r>
              <a:rPr lang="en-US" altLang="zh-CN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…</a:t>
            </a:r>
            <a:endParaRPr lang="en-US" altLang="zh-TW" sz="20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TW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家庭</a:t>
            </a:r>
            <a:r>
              <a:rPr lang="zh-TW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内部的壓</a:t>
            </a:r>
            <a:r>
              <a:rPr lang="zh-TW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迫</a:t>
            </a:r>
            <a:r>
              <a:rPr lang="zh-CN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、控制、暴力和權力關係：</a:t>
            </a:r>
            <a:endParaRPr lang="en-US" altLang="zh-CN" sz="20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婦女和兒童是家庭中的弱者；</a:t>
            </a:r>
            <a:endParaRPr lang="en-US" altLang="zh-CN" sz="1600" b="1" dirty="0" smtClean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隱私和自由，青少年的獨立；</a:t>
            </a:r>
            <a:endParaRPr lang="en-US" altLang="zh-CN" sz="1600" b="1" dirty="0" smtClean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女性的從屬地位</a:t>
            </a:r>
            <a:endParaRPr lang="en-US" altLang="zh-CN" sz="1600" b="1" dirty="0" smtClean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TW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溫情的管控和操縱</a:t>
            </a:r>
            <a:r>
              <a:rPr lang="zh-TW" alt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；</a:t>
            </a:r>
            <a:endParaRPr lang="en-US" altLang="zh-CN" sz="2000" b="1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誰</a:t>
            </a:r>
            <a:r>
              <a:rPr lang="en-US" altLang="zh-CN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什麽的家園</a:t>
            </a:r>
            <a:r>
              <a:rPr lang="en-US" altLang="zh-CN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</a:t>
            </a:r>
            <a:r>
              <a:rPr lang="zh-CN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洪淩</a:t>
            </a:r>
            <a:endParaRPr lang="en-US" altLang="zh-CN" sz="20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居住</a:t>
            </a:r>
            <a:r>
              <a:rPr lang="zh-CN" alt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權論述背後的家庭價值：“嵗月靜好，美滿生活，家庭治理</a:t>
            </a:r>
            <a:r>
              <a:rPr lang="en-US" altLang="zh-CN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, </a:t>
            </a:r>
            <a:r>
              <a:rPr lang="zh-CN" alt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世代傳承</a:t>
            </a:r>
            <a:r>
              <a:rPr lang="en-US" altLang="zh-CN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”</a:t>
            </a:r>
          </a:p>
          <a:p>
            <a:r>
              <a:rPr lang="zh-CN" alt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魍</a:t>
            </a:r>
            <a:r>
              <a:rPr lang="zh-CN" alt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魎的隱</a:t>
            </a:r>
            <a:r>
              <a:rPr lang="zh-CN" alt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身</a:t>
            </a:r>
            <a:endParaRPr lang="en-US" altLang="zh-CN" sz="1600" b="1" dirty="0" smtClean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批判同性戀正統主義</a:t>
            </a:r>
            <a:endParaRPr lang="en-US" altLang="zh-CN" sz="16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endParaRPr lang="en-US" altLang="zh-CN" b="1" dirty="0" smtClean="0">
              <a:solidFill>
                <a:srgbClr val="8FFF1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b="1" dirty="0">
              <a:solidFill>
                <a:srgbClr val="8FFF1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r>
              <a:rPr lang="zh-CN" altLang="en-US" b="1" dirty="0" smtClean="0">
                <a:solidFill>
                  <a:srgbClr val="99CC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          </a:t>
            </a:r>
            <a:endParaRPr lang="zh-CN" altLang="en-US" b="1" dirty="0">
              <a:solidFill>
                <a:srgbClr val="99CC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95536" y="195486"/>
            <a:ext cx="8352928" cy="72008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446856" y="130324"/>
            <a:ext cx="8229600" cy="857250"/>
          </a:xfrm>
        </p:spPr>
        <p:txBody>
          <a:bodyPr>
            <a:normAutofit/>
          </a:bodyPr>
          <a:lstStyle/>
          <a:p>
            <a:r>
              <a:rPr lang="en-US" altLang="zh-CN" sz="3600" dirty="0" smtClean="0">
                <a:solidFill>
                  <a:schemeClr val="bg1"/>
                </a:solidFill>
                <a:latin typeface="Franklin Gothic Heavy" panose="020B0903020102020204" pitchFamily="34" charset="0"/>
              </a:rPr>
              <a:t>“ANTI-FAMILY”</a:t>
            </a:r>
            <a:endParaRPr lang="zh-CN" altLang="en-US" sz="3600" dirty="0">
              <a:solidFill>
                <a:schemeClr val="bg1"/>
              </a:solidFill>
              <a:latin typeface="Franklin Gothic Heavy" panose="020B09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3948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zh-CN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CR</a:t>
            </a:r>
            <a:r>
              <a:rPr lang="zh-CN" altLang="en-US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認爲，面對來自國際上威脅，主權國家應當被培力以保護自己的傳統家庭、文化價值</a:t>
            </a:r>
            <a:r>
              <a:rPr lang="zh-CN" altLang="en-US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CN" altLang="en-US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但是</a:t>
            </a:r>
            <a:r>
              <a:rPr lang="en-US" altLang="zh-CN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…</a:t>
            </a:r>
            <a:endParaRPr lang="en-US" altLang="zh-CN" sz="18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如何看待經濟問題？培</a:t>
            </a:r>
            <a:r>
              <a:rPr lang="zh-CN" altLang="en-US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力的國家是經濟獨立的，還是</a:t>
            </a:r>
            <a:r>
              <a:rPr lang="zh-CN" altLang="en-US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在世界貿</a:t>
            </a:r>
            <a:r>
              <a:rPr lang="zh-CN" altLang="en-US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易體系裏的？</a:t>
            </a:r>
          </a:p>
          <a:p>
            <a:r>
              <a:rPr lang="zh-CN" altLang="en-US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是所有</a:t>
            </a:r>
            <a:r>
              <a:rPr lang="zh-CN" altLang="en-US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社會裡的自然家庭都要受到保護，還是只有自由民主</a:t>
            </a:r>
            <a:r>
              <a:rPr lang="zh-CN" altLang="en-US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、實行新</a:t>
            </a:r>
            <a:r>
              <a:rPr lang="zh-CN" altLang="en-US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自由主義經濟的國</a:t>
            </a:r>
            <a:r>
              <a:rPr lang="zh-CN" altLang="en-US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家裏的家庭？</a:t>
            </a:r>
            <a:endParaRPr lang="zh-CN" altLang="en-US" sz="1800" b="1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是所有</a:t>
            </a:r>
            <a:r>
              <a:rPr lang="zh-CN" altLang="en-US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民族國家都</a:t>
            </a:r>
            <a:r>
              <a:rPr lang="zh-CN" altLang="en-US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應被培</a:t>
            </a:r>
            <a:r>
              <a:rPr lang="zh-CN" altLang="en-US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力</a:t>
            </a:r>
            <a:r>
              <a:rPr lang="zh-CN" altLang="en-US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CN" altLang="en-US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還</a:t>
            </a:r>
            <a:r>
              <a:rPr lang="zh-CN" altLang="en-US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是只有那些</a:t>
            </a:r>
            <a:r>
              <a:rPr lang="zh-CN" altLang="en-US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有宗教正統性的</a:t>
            </a:r>
            <a:r>
              <a:rPr lang="zh-CN" altLang="en-US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？穆斯林呢？無</a:t>
            </a:r>
            <a:r>
              <a:rPr lang="zh-CN" altLang="en-US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神論國家呢</a:t>
            </a:r>
            <a:r>
              <a:rPr lang="zh-CN" altLang="en-US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？</a:t>
            </a:r>
            <a:endParaRPr lang="en-US" altLang="zh-CN" sz="18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8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全球化</a:t>
            </a:r>
            <a:r>
              <a:rPr lang="en-US" altLang="zh-CN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</a:t>
            </a:r>
            <a:r>
              <a:rPr lang="zh-CN" altLang="en-US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國家</a:t>
            </a:r>
            <a:r>
              <a:rPr lang="en-US" altLang="zh-CN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</a:t>
            </a:r>
            <a:r>
              <a:rPr lang="zh-CN" altLang="en-US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宗教</a:t>
            </a:r>
            <a:r>
              <a:rPr lang="en-US" altLang="zh-CN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</a:t>
            </a:r>
            <a:r>
              <a:rPr lang="zh-CN" altLang="en-US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家庭的論述</a:t>
            </a:r>
            <a:r>
              <a:rPr lang="zh-CN" altLang="en-US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邏輯存在漏洞和缺陷，自我</a:t>
            </a:r>
            <a:r>
              <a:rPr lang="zh-CN" altLang="en-US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矛盾</a:t>
            </a:r>
            <a:endParaRPr lang="en-US" altLang="zh-CN" sz="18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CR</a:t>
            </a:r>
            <a:r>
              <a:rPr lang="zh-CN" altLang="en-US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的論述幾乎沒有考慮到</a:t>
            </a:r>
            <a:r>
              <a:rPr lang="zh-CN" altLang="en-US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全球化的經濟維度</a:t>
            </a:r>
            <a:endParaRPr lang="en-US" altLang="zh-CN" sz="1800" b="1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國家對内、對外角色期待的矛盾</a:t>
            </a:r>
            <a:endParaRPr lang="en-US" altLang="zh-CN" sz="18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zh-CN" altLang="en-US" sz="2800" b="1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2800" b="1" dirty="0" smtClean="0">
              <a:solidFill>
                <a:srgbClr val="8FFF1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2800" b="1" dirty="0">
              <a:solidFill>
                <a:srgbClr val="8FFF1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endParaRPr lang="en-US" altLang="zh-CN" sz="2800" b="1" dirty="0" smtClean="0">
              <a:solidFill>
                <a:srgbClr val="8FFF1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2800" b="1" dirty="0">
              <a:solidFill>
                <a:srgbClr val="8FFF1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r>
              <a:rPr lang="zh-CN" altLang="en-US" sz="2800" b="1" dirty="0" smtClean="0">
                <a:solidFill>
                  <a:srgbClr val="99CC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          </a:t>
            </a:r>
            <a:endParaRPr lang="zh-CN" altLang="en-US" sz="2800" b="1" dirty="0">
              <a:solidFill>
                <a:srgbClr val="99CC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95536" y="195486"/>
            <a:ext cx="8352928" cy="72008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446856" y="130324"/>
            <a:ext cx="8229600" cy="857250"/>
          </a:xfrm>
        </p:spPr>
        <p:txBody>
          <a:bodyPr>
            <a:normAutofit/>
          </a:bodyPr>
          <a:lstStyle/>
          <a:p>
            <a:r>
              <a:rPr lang="zh-TW" altLang="en-US" sz="3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作者</a:t>
            </a:r>
            <a:r>
              <a:rPr lang="zh-CN" altLang="en-US" sz="3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提出</a:t>
            </a:r>
            <a:r>
              <a:rPr lang="zh-TW" altLang="en-US" sz="3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</a:t>
            </a:r>
            <a:r>
              <a:rPr lang="zh-TW" altLang="en-US" sz="3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問</a:t>
            </a:r>
            <a:r>
              <a:rPr lang="zh-TW" altLang="en-US" sz="3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題</a:t>
            </a:r>
            <a:endParaRPr lang="zh-TW" altLang="en-US" sz="3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05152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121494"/>
            <a:ext cx="8229600" cy="3394472"/>
          </a:xfrm>
        </p:spPr>
        <p:txBody>
          <a:bodyPr>
            <a:noAutofit/>
          </a:bodyPr>
          <a:lstStyle/>
          <a:p>
            <a:r>
              <a:rPr lang="zh-CN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意想不到的分歧和聯合，國際政治、經濟、文化、宗教的複雜交錯</a:t>
            </a:r>
            <a:endParaRPr lang="en-US" altLang="zh-TW" sz="18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TW" alt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穆斯林</a:t>
            </a:r>
            <a:r>
              <a:rPr lang="zh-TW" altLang="en-US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和基督教團結起</a:t>
            </a:r>
            <a:r>
              <a:rPr lang="zh-TW" alt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來</a:t>
            </a:r>
            <a:endParaRPr lang="en-US" altLang="zh-TW" sz="1800" b="1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TW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CR</a:t>
            </a:r>
            <a:r>
              <a:rPr lang="zh-CN" altLang="en-US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與第三世界國家聯合 </a:t>
            </a:r>
            <a:r>
              <a:rPr lang="zh-CN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“</a:t>
            </a:r>
            <a:r>
              <a:rPr lang="en-US" altLang="zh-TW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strong and brave despite of their records on human rights”</a:t>
            </a:r>
            <a:endParaRPr lang="en-US" altLang="zh-TW" sz="1800" b="1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俄羅斯的邪惡軸</a:t>
            </a:r>
            <a:r>
              <a:rPr lang="zh-CN" alt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心 </a:t>
            </a:r>
            <a:r>
              <a:rPr lang="zh-CN" alt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在家庭和性權議題上，發展中國家團結在俄羅斯周圍</a:t>
            </a:r>
            <a:r>
              <a:rPr lang="zh-CN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對</a:t>
            </a:r>
            <a:r>
              <a:rPr lang="zh-CN" alt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抗西方</a:t>
            </a:r>
            <a:endParaRPr lang="en-US" altLang="zh-CN" sz="1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性權與發展誰優</a:t>
            </a:r>
            <a:r>
              <a:rPr lang="zh-CN" altLang="en-US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先</a:t>
            </a:r>
            <a:r>
              <a:rPr lang="zh-CN" alt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？</a:t>
            </a:r>
            <a:r>
              <a:rPr lang="zh-CN" alt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印尼</a:t>
            </a:r>
            <a:r>
              <a:rPr lang="zh-CN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zh-CN" alt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“</a:t>
            </a:r>
            <a:r>
              <a:rPr lang="zh-CN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我们并不认同性和生育权是维持发展唯一或最重要的</a:t>
            </a:r>
            <a:r>
              <a:rPr lang="zh-CN" alt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因素</a:t>
            </a:r>
            <a:r>
              <a:rPr lang="zh-CN" alt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”</a:t>
            </a:r>
            <a:endParaRPr lang="en-US" altLang="zh-TW" sz="1800" b="1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西方世界内部不同家庭</a:t>
            </a:r>
            <a:r>
              <a:rPr lang="en-US" altLang="zh-CN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女權</a:t>
            </a:r>
            <a:r>
              <a:rPr lang="en-US" altLang="zh-CN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性權價值觀的博弈 </a:t>
            </a:r>
            <a:r>
              <a:rPr lang="zh-CN" alt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如</a:t>
            </a:r>
            <a:r>
              <a:rPr lang="en-US" altLang="zh-CN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Bush/</a:t>
            </a:r>
            <a:r>
              <a:rPr lang="en-US" altLang="zh-CN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Obama</a:t>
            </a:r>
            <a:r>
              <a:rPr lang="zh-CN" alt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政府態度的差異</a:t>
            </a:r>
            <a:endParaRPr lang="en-US" altLang="zh-CN" sz="1800" b="1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西方性</a:t>
            </a:r>
            <a:r>
              <a:rPr lang="zh-CN" alt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權</a:t>
            </a:r>
            <a:r>
              <a:rPr lang="zh-CN" altLang="en-US" sz="1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輸</a:t>
            </a:r>
            <a:r>
              <a:rPr lang="zh-CN" alt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出</a:t>
            </a:r>
            <a:r>
              <a:rPr lang="zh-CN" alt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（有時捆綁在投資和經濟援助條約中）</a:t>
            </a:r>
            <a:r>
              <a:rPr lang="en-US" altLang="zh-CN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</a:t>
            </a:r>
            <a:r>
              <a:rPr lang="zh-CN" alt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西方魔鬼</a:t>
            </a:r>
            <a:r>
              <a:rPr lang="zh-CN" alt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心暴露</a:t>
            </a:r>
            <a:r>
              <a:rPr lang="zh-CN" alt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（之前的經</a:t>
            </a:r>
            <a:r>
              <a:rPr lang="zh-CN" alt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濟</a:t>
            </a:r>
            <a:r>
              <a:rPr lang="zh-CN" alt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殖民就已經是</a:t>
            </a:r>
            <a:r>
              <a:rPr lang="zh-CN" alt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糖衣炮彈</a:t>
            </a:r>
            <a:r>
              <a:rPr lang="zh-CN" alt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，而性解放</a:t>
            </a:r>
            <a:r>
              <a:rPr lang="en-US" altLang="zh-CN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同性</a:t>
            </a:r>
            <a:r>
              <a:rPr lang="zh-CN" alt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戀是西方腐化</a:t>
            </a:r>
            <a:r>
              <a:rPr lang="zh-CN" alt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文化典型</a:t>
            </a:r>
            <a:r>
              <a:rPr lang="zh-CN" altLang="en-US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代表）</a:t>
            </a:r>
            <a:r>
              <a:rPr lang="en-US" altLang="zh-CN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</a:t>
            </a:r>
            <a:r>
              <a:rPr lang="zh-CN" alt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中國和俄羅斯“經濟援助”要求少</a:t>
            </a:r>
            <a:r>
              <a:rPr lang="zh-CN" alt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，某种程度上影</a:t>
            </a:r>
            <a:r>
              <a:rPr lang="zh-CN" alt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響世界經濟版</a:t>
            </a:r>
            <a:r>
              <a:rPr lang="zh-CN" altLang="en-US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圖</a:t>
            </a:r>
            <a:endParaRPr lang="en-US" altLang="zh-CN" sz="1800" b="1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20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家庭</a:t>
            </a:r>
            <a:r>
              <a:rPr lang="zh-CN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議題成爲國際博弈的新籌碼，權利綁架</a:t>
            </a:r>
            <a:endParaRPr lang="en-US" altLang="zh-CN" sz="20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“</a:t>
            </a:r>
            <a:r>
              <a:rPr lang="zh-CN" alt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讓</a:t>
            </a:r>
            <a:r>
              <a:rPr lang="zh-CN" alt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幾個國</a:t>
            </a:r>
            <a:r>
              <a:rPr lang="zh-CN" alt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家的幾個代表來</a:t>
            </a:r>
            <a:r>
              <a:rPr lang="zh-CN" alt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決定家庭是什</a:t>
            </a:r>
            <a:r>
              <a:rPr lang="zh-CN" alt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麽</a:t>
            </a:r>
            <a:r>
              <a:rPr lang="zh-CN" altLang="en-US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”</a:t>
            </a:r>
            <a:r>
              <a:rPr lang="zh-CN" alt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CN" altLang="en-US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對邊緣群体造成實質上的權利損害</a:t>
            </a:r>
            <a:endParaRPr lang="en-US" altLang="zh-CN" sz="1600" b="1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endParaRPr lang="en-US" altLang="zh-CN" sz="2800" b="1" dirty="0" smtClean="0">
              <a:solidFill>
                <a:srgbClr val="8FFF1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2800" b="1" dirty="0">
              <a:solidFill>
                <a:srgbClr val="8FFF1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r>
              <a:rPr lang="zh-CN" altLang="en-US" sz="2800" b="1" dirty="0" smtClean="0">
                <a:solidFill>
                  <a:srgbClr val="99CC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          </a:t>
            </a:r>
            <a:endParaRPr lang="zh-CN" altLang="en-US" sz="2800" b="1" dirty="0">
              <a:solidFill>
                <a:srgbClr val="99CC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95536" y="195486"/>
            <a:ext cx="8352928" cy="72008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435970" y="123478"/>
            <a:ext cx="8229600" cy="857250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關於</a:t>
            </a:r>
            <a:r>
              <a:rPr lang="zh-CN" altLang="en-US" sz="3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家庭議題的那些事兒</a:t>
            </a:r>
            <a:endParaRPr lang="zh-CN" altLang="en-US" sz="3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65157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059582"/>
            <a:ext cx="8229600" cy="3394472"/>
          </a:xfrm>
        </p:spPr>
        <p:txBody>
          <a:bodyPr>
            <a:noAutofit/>
          </a:bodyPr>
          <a:lstStyle/>
          <a:p>
            <a:r>
              <a:rPr lang="zh-TW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絕佳案例</a:t>
            </a:r>
            <a:r>
              <a:rPr lang="en-US" altLang="zh-TW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TW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俄羅斯的”反同”宣傳</a:t>
            </a:r>
            <a:r>
              <a:rPr lang="zh-TW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法</a:t>
            </a:r>
            <a:r>
              <a:rPr lang="zh-CN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的施行</a:t>
            </a:r>
            <a:r>
              <a:rPr lang="zh-TW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TW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2013.6</a:t>
            </a:r>
            <a:endParaRPr lang="en-US" altLang="zh-CN" sz="20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“</a:t>
            </a:r>
            <a:r>
              <a:rPr lang="zh-CN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任何</a:t>
            </a:r>
            <a:r>
              <a:rPr lang="zh-CN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向青少年传播违反传统家庭</a:t>
            </a:r>
            <a:r>
              <a:rPr lang="zh-CN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道德观</a:t>
            </a:r>
            <a:r>
              <a:rPr lang="en-US" altLang="zh-CN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zh-CN" altLang="en-US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非傳統性関</a:t>
            </a:r>
            <a:r>
              <a:rPr lang="zh-CN" altLang="en-US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係，包括同性戀、色情等</a:t>
            </a:r>
            <a:r>
              <a:rPr lang="en-US" altLang="zh-CN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  <a:r>
              <a:rPr lang="zh-CN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</a:t>
            </a:r>
            <a:r>
              <a:rPr lang="zh-CN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行为都要受到</a:t>
            </a:r>
            <a:r>
              <a:rPr lang="zh-CN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处罚</a:t>
            </a:r>
            <a:r>
              <a:rPr lang="zh-CN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”</a:t>
            </a:r>
            <a:r>
              <a:rPr lang="zh-CN" altLang="en-US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（表面上看相對溫和，並無禁令，只是不能宣傳，但實質後果？）</a:t>
            </a:r>
            <a:endParaRPr lang="en-US" altLang="zh-CN" sz="14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強勢國家</a:t>
            </a:r>
            <a:r>
              <a:rPr lang="en-US" altLang="zh-TW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</a:t>
            </a:r>
            <a:r>
              <a:rPr lang="zh-CN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政治上</a:t>
            </a:r>
            <a:r>
              <a:rPr lang="zh-CN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需</a:t>
            </a:r>
            <a:r>
              <a:rPr lang="zh-TW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東正教</a:t>
            </a:r>
            <a:r>
              <a:rPr lang="zh-CN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勢力</a:t>
            </a:r>
            <a:r>
              <a:rPr lang="zh-TW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支持</a:t>
            </a:r>
            <a:r>
              <a:rPr lang="en-US" altLang="zh-TW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</a:t>
            </a:r>
            <a:r>
              <a:rPr lang="zh-TW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捍衛傳統家庭價值觀</a:t>
            </a:r>
            <a:r>
              <a:rPr lang="en-US" altLang="zh-TW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</a:t>
            </a:r>
            <a:r>
              <a:rPr lang="zh-CN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以</a:t>
            </a:r>
            <a:r>
              <a:rPr lang="zh-TW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保</a:t>
            </a:r>
            <a:r>
              <a:rPr lang="zh-TW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護</a:t>
            </a:r>
            <a:r>
              <a:rPr lang="zh-TW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青少年</a:t>
            </a:r>
            <a:r>
              <a:rPr lang="zh-CN" altLang="en-US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（類似于美國當年的反色情立法運動）</a:t>
            </a:r>
            <a:endParaRPr lang="en-US" altLang="zh-CN" sz="11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4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庫</a:t>
            </a:r>
            <a:r>
              <a:rPr lang="zh-CN" altLang="en-US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克出櫃，俄羅斯一公司</a:t>
            </a:r>
            <a:r>
              <a:rPr lang="zh-CN" altLang="en-US" sz="14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停止悼念約伯斯   </a:t>
            </a:r>
            <a:r>
              <a:rPr lang="en-US" altLang="zh-CN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2014.11.4</a:t>
            </a:r>
          </a:p>
          <a:p>
            <a:r>
              <a:rPr lang="zh-CN" altLang="en-US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俄官方</a:t>
            </a:r>
            <a:r>
              <a:rPr lang="zh-CN" altLang="en-US" sz="14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電視臺</a:t>
            </a:r>
            <a:r>
              <a:rPr lang="zh-CN" altLang="en-US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批判歐美的“性別法西斯主義” </a:t>
            </a:r>
            <a:r>
              <a:rPr lang="en-US" altLang="zh-CN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2014.12.13</a:t>
            </a:r>
          </a:p>
          <a:p>
            <a:r>
              <a:rPr lang="zh-CN" altLang="en-US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俄羅斯一</a:t>
            </a:r>
            <a:r>
              <a:rPr lang="zh-CN" altLang="en-US" sz="14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教師</a:t>
            </a:r>
            <a:r>
              <a:rPr lang="zh-CN" altLang="en-US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因同性戀身份被開除   </a:t>
            </a:r>
            <a:r>
              <a:rPr lang="en-US" altLang="zh-CN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2014.12.17</a:t>
            </a:r>
          </a:p>
          <a:p>
            <a:r>
              <a:rPr lang="zh-CN" altLang="en-US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俄</a:t>
            </a:r>
            <a:r>
              <a:rPr lang="en-US" altLang="zh-CN" sz="14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LGBTI</a:t>
            </a:r>
            <a:r>
              <a:rPr lang="zh-CN" altLang="en-US" sz="14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青少年支援組織</a:t>
            </a:r>
            <a:r>
              <a:rPr lang="zh-CN" altLang="en-US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的創建者被罰款   </a:t>
            </a:r>
            <a:r>
              <a:rPr lang="en-US" altLang="zh-CN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2015.1.27</a:t>
            </a:r>
          </a:p>
          <a:p>
            <a:r>
              <a:rPr lang="zh-CN" altLang="en-US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俄羅斯禁止跨性別者考取</a:t>
            </a:r>
            <a:r>
              <a:rPr lang="zh-CN" altLang="en-US" sz="14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駕照</a:t>
            </a:r>
            <a:r>
              <a:rPr lang="zh-CN" altLang="en-US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r>
              <a:rPr lang="en-US" altLang="zh-CN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2015.1.13</a:t>
            </a:r>
          </a:p>
          <a:p>
            <a:r>
              <a:rPr lang="zh-CN" altLang="en-US" sz="14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宜家</a:t>
            </a:r>
            <a:r>
              <a:rPr lang="zh-CN" altLang="en-US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在俄羅斯停止發佈線上家居雜</a:t>
            </a:r>
            <a:r>
              <a:rPr lang="zh-CN" altLang="en-US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誌（含同性家庭照片）  </a:t>
            </a:r>
            <a:r>
              <a:rPr lang="en-US" altLang="zh-CN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2015.3.16</a:t>
            </a:r>
          </a:p>
          <a:p>
            <a:r>
              <a:rPr lang="zh-CN" altLang="en-US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俄羅斯欲禁止</a:t>
            </a:r>
            <a:r>
              <a:rPr lang="zh-CN" altLang="en-US" sz="14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聯合國</a:t>
            </a:r>
            <a:r>
              <a:rPr lang="zh-CN" altLang="en-US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將員工福利</a:t>
            </a:r>
            <a:r>
              <a:rPr lang="zh-CN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拓展到</a:t>
            </a:r>
            <a:r>
              <a:rPr lang="zh-CN" altLang="en-US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同性伴侶  </a:t>
            </a:r>
            <a:r>
              <a:rPr lang="en-US" altLang="zh-CN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2015.3.25</a:t>
            </a:r>
            <a:endParaRPr lang="en-US" altLang="zh-CN" sz="1400" b="1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民調顯示，五分之一</a:t>
            </a:r>
            <a:r>
              <a:rPr lang="zh-CN" altLang="en-US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的俄國人希望“</a:t>
            </a:r>
            <a:r>
              <a:rPr lang="zh-CN" altLang="en-US" sz="14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清算”</a:t>
            </a:r>
            <a:r>
              <a:rPr lang="zh-CN" altLang="en-US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所有同性戀   </a:t>
            </a:r>
            <a:r>
              <a:rPr lang="en-US" altLang="zh-CN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2015.10</a:t>
            </a:r>
            <a:endParaRPr lang="en-US" altLang="zh-CN" sz="1400" b="1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6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600" b="1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r>
              <a:rPr lang="zh-CN" altLang="en-US" sz="2800" b="1" dirty="0" smtClean="0">
                <a:solidFill>
                  <a:srgbClr val="99CC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          </a:t>
            </a:r>
            <a:endParaRPr lang="zh-CN" altLang="en-US" sz="2800" b="1" dirty="0">
              <a:solidFill>
                <a:srgbClr val="99CC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95536" y="195486"/>
            <a:ext cx="8352928" cy="72008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446856" y="346348"/>
            <a:ext cx="8229600" cy="857250"/>
          </a:xfrm>
        </p:spPr>
        <p:txBody>
          <a:bodyPr>
            <a:normAutofit fontScale="90000"/>
          </a:bodyPr>
          <a:lstStyle/>
          <a:p>
            <a:r>
              <a:rPr lang="zh-TW" altLang="en-US" sz="3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如果</a:t>
            </a:r>
            <a:r>
              <a:rPr lang="en-US" altLang="zh-TW" sz="3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CR</a:t>
            </a:r>
            <a:r>
              <a:rPr lang="zh-CN" altLang="en-US" sz="3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的類似</a:t>
            </a:r>
            <a:r>
              <a:rPr lang="zh-TW" altLang="en-US" sz="3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主張</a:t>
            </a:r>
            <a:r>
              <a:rPr lang="zh-CN" altLang="en-US" sz="3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成功，</a:t>
            </a:r>
            <a:r>
              <a:rPr lang="zh-TW" altLang="en-US" sz="3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世界</a:t>
            </a:r>
            <a:r>
              <a:rPr lang="zh-TW" altLang="en-US" sz="3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會怎樣？</a:t>
            </a:r>
            <a:br>
              <a:rPr lang="zh-TW" altLang="en-US" sz="3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endParaRPr lang="zh-CN" altLang="en-US" sz="3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1711" y="3507854"/>
            <a:ext cx="2186753" cy="1275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8357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059582"/>
            <a:ext cx="8229600" cy="3394472"/>
          </a:xfrm>
        </p:spPr>
        <p:txBody>
          <a:bodyPr>
            <a:noAutofit/>
          </a:bodyPr>
          <a:lstStyle/>
          <a:p>
            <a:r>
              <a:rPr lang="zh-CN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“傳統價值互不侵犯條約”</a:t>
            </a:r>
            <a:r>
              <a:rPr lang="zh-CN" altLang="en-US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主權國家在全球化背景下的應對</a:t>
            </a:r>
            <a:endParaRPr lang="en-US" altLang="zh-CN" sz="14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尊重傳統價值成爲外交籌碼  </a:t>
            </a:r>
            <a:r>
              <a:rPr lang="zh-CN" altLang="en-US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西方文化輸出對第三世界國家造成的壓力</a:t>
            </a:r>
            <a:endParaRPr lang="en-US" altLang="zh-CN" sz="14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TW" altLang="en-US" sz="2000" b="1" dirty="0">
                <a:solidFill>
                  <a:prstClr val="black">
                    <a:lumMod val="85000"/>
                    <a:lumOff val="1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維護傳統價值</a:t>
            </a:r>
            <a:r>
              <a:rPr lang="en-US" altLang="zh-TW" sz="2000" b="1" dirty="0">
                <a:solidFill>
                  <a:prstClr val="black">
                    <a:lumMod val="85000"/>
                    <a:lumOff val="1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TW" altLang="en-US" sz="2000" b="1" dirty="0">
                <a:solidFill>
                  <a:prstClr val="black">
                    <a:lumMod val="85000"/>
                    <a:lumOff val="1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保護人權的張力</a:t>
            </a:r>
            <a:r>
              <a:rPr lang="zh-CN" altLang="en-US" sz="2000" b="1" dirty="0">
                <a:solidFill>
                  <a:prstClr val="black">
                    <a:lumMod val="85000"/>
                    <a:lumOff val="1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1400" b="1" dirty="0">
                <a:solidFill>
                  <a:prstClr val="black">
                    <a:lumMod val="85000"/>
                    <a:lumOff val="1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傳統價值是否會成爲國家損害邊緣群體權利的藉口</a:t>
            </a:r>
            <a:endParaRPr lang="zh-TW" altLang="en-US" sz="2000" b="1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endParaRPr lang="en-US" altLang="zh-CN" sz="20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2014.3</a:t>
            </a:r>
            <a:r>
              <a:rPr lang="zh-CN" altLang="en-US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TW" altLang="en-US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中俄簽</a:t>
            </a:r>
            <a:r>
              <a:rPr lang="zh-TW" altLang="en-US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署了一份聯合聲明</a:t>
            </a:r>
            <a:r>
              <a:rPr lang="zh-TW" altLang="en-US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endParaRPr lang="en-US" altLang="zh-TW" sz="18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TW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“</a:t>
            </a:r>
            <a:r>
              <a:rPr lang="zh-TW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充分尊重對方自主選擇發展道路，維護</a:t>
            </a:r>
            <a:r>
              <a:rPr lang="zh-TW" altLang="en-US" sz="1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本國歷史、文化和道德價值觀</a:t>
            </a:r>
            <a:r>
              <a:rPr lang="zh-TW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的權利” </a:t>
            </a:r>
            <a:r>
              <a:rPr lang="en-US" altLang="zh-TW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…</a:t>
            </a:r>
            <a:endParaRPr lang="en-US" altLang="zh-CN" sz="14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r>
              <a:rPr lang="en-US" altLang="zh-CN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“</a:t>
            </a:r>
            <a:r>
              <a:rPr lang="zh-CN" altLang="en-US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</a:t>
            </a:r>
            <a:r>
              <a:rPr lang="zh-CN" altLang="en-US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庆祝三八国际劳动妇女节</a:t>
            </a:r>
            <a:r>
              <a:rPr lang="en-US" altLang="zh-CN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105</a:t>
            </a:r>
            <a:r>
              <a:rPr lang="zh-CN" altLang="en-US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周年暨表彰大会上的</a:t>
            </a:r>
            <a:r>
              <a:rPr lang="zh-CN" altLang="en-US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讲话</a:t>
            </a:r>
            <a:r>
              <a:rPr lang="en-US" altLang="zh-CN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”---</a:t>
            </a:r>
            <a:r>
              <a:rPr lang="zh-CN" altLang="en-US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習近平</a:t>
            </a:r>
            <a:endParaRPr lang="en-US" altLang="zh-CN" sz="1800" b="1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r>
              <a:rPr lang="en-US" altLang="zh-CN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“</a:t>
            </a:r>
            <a:r>
              <a:rPr lang="zh-CN" altLang="en-US" sz="14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家庭</a:t>
            </a:r>
            <a:r>
              <a:rPr lang="zh-CN" altLang="en-US" sz="1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是避风的港湾，是组成社会的最小细胞，也是社会安定的</a:t>
            </a:r>
            <a:r>
              <a:rPr lang="zh-CN" altLang="en-US" sz="14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基础</a:t>
            </a:r>
            <a:r>
              <a:rPr lang="en-US" altLang="zh-CN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…</a:t>
            </a:r>
            <a:r>
              <a:rPr lang="zh-CN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（婦聯）在</a:t>
            </a:r>
            <a:r>
              <a:rPr lang="zh-CN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少年儿童中以崇尚孝道，弘扬国学为目的，开展了“寻找</a:t>
            </a:r>
            <a:r>
              <a:rPr lang="zh-CN" altLang="en-US" sz="1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最美孝心少年</a:t>
            </a:r>
            <a:r>
              <a:rPr lang="zh-CN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”活动，在社会上取得了良好</a:t>
            </a:r>
            <a:r>
              <a:rPr lang="zh-CN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反响</a:t>
            </a:r>
            <a:r>
              <a:rPr lang="en-US" altLang="zh-CN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…</a:t>
            </a:r>
            <a:r>
              <a:rPr lang="zh-CN" altLang="en-US" sz="1400" b="1" dirty="0" smtClean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引导</a:t>
            </a:r>
            <a:r>
              <a:rPr lang="zh-CN" altLang="en-US" sz="1400" b="1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妇女在弘扬家庭美德、树立良好家风方面发挥独特作用</a:t>
            </a:r>
            <a:r>
              <a:rPr lang="zh-CN" alt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zh-CN" altLang="en-US" sz="14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95536" y="195486"/>
            <a:ext cx="8352928" cy="72008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446856" y="130324"/>
            <a:ext cx="8229600" cy="857250"/>
          </a:xfrm>
        </p:spPr>
        <p:txBody>
          <a:bodyPr>
            <a:normAutofit/>
          </a:bodyPr>
          <a:lstStyle/>
          <a:p>
            <a:r>
              <a:rPr lang="zh-CN" altLang="en-US" sz="36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影響無処不在</a:t>
            </a:r>
            <a:endParaRPr lang="zh-CN" altLang="en-US" sz="3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909" r="1486" b="41318"/>
          <a:stretch/>
        </p:blipFill>
        <p:spPr>
          <a:xfrm>
            <a:off x="6156176" y="4011910"/>
            <a:ext cx="2702173" cy="1059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001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46517" y="987574"/>
            <a:ext cx="8229600" cy="3394472"/>
          </a:xfrm>
        </p:spPr>
        <p:txBody>
          <a:bodyPr>
            <a:noAutofit/>
          </a:bodyPr>
          <a:lstStyle/>
          <a:p>
            <a:r>
              <a:rPr lang="en-US" altLang="zh-CN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2014.6.23</a:t>
            </a:r>
            <a:r>
              <a:rPr lang="zh-CN" alt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，聯合國人權理事會，發起囯：埃及。俄羅斯、烏干達、卡達等囯支持</a:t>
            </a:r>
            <a:endParaRPr lang="en-US" altLang="zh-CN" sz="1600" b="1" dirty="0" smtClean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4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“家庭是社會的自然、基本單元，應有權享有社會和國家的保護”</a:t>
            </a:r>
            <a:endParaRPr lang="en-US" altLang="zh-CN" sz="1400" b="1" i="1" dirty="0" smtClean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TW" altLang="en-US" sz="16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TW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四國提出</a:t>
            </a:r>
            <a:r>
              <a:rPr lang="zh-TW" alt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修正案</a:t>
            </a:r>
            <a:r>
              <a:rPr lang="en-US" altLang="zh-TW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en-US" altLang="zh-TW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</a:t>
            </a:r>
            <a:r>
              <a:rPr lang="zh-TW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en-US" altLang="zh-TW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22</a:t>
            </a:r>
            <a:r>
              <a:rPr lang="zh-TW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，修正案未通</a:t>
            </a:r>
            <a:r>
              <a:rPr lang="zh-TW" alt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過</a:t>
            </a:r>
            <a:r>
              <a:rPr lang="en-US" altLang="zh-TW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</a:p>
          <a:p>
            <a:r>
              <a:rPr lang="zh-CN" altLang="en-US" sz="14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“ 在不同的文化、政治、社會體制中，存在著多種形式的家庭”</a:t>
            </a:r>
            <a:endParaRPr lang="en-US" altLang="zh-TW" sz="1400" b="1" i="1" dirty="0" smtClean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2014.6.26 </a:t>
            </a:r>
            <a:r>
              <a:rPr lang="zh-CN" alt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，最</a:t>
            </a:r>
            <a:r>
              <a:rPr lang="zh-CN" alt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後表決</a:t>
            </a:r>
            <a:r>
              <a:rPr lang="en-US" altLang="zh-CN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,“</a:t>
            </a:r>
            <a:r>
              <a:rPr lang="zh-CN" alt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保護家庭決議”以</a:t>
            </a:r>
            <a:r>
              <a:rPr lang="en-US" altLang="zh-CN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26:14</a:t>
            </a:r>
            <a:r>
              <a:rPr lang="zh-CN" alt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通過</a:t>
            </a:r>
            <a:endParaRPr lang="zh-CN" altLang="en-US" sz="16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endParaRPr lang="en-US" altLang="zh-CN" sz="1600" b="1" dirty="0" smtClean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天主教家庭與人權協會</a:t>
            </a:r>
            <a:r>
              <a:rPr lang="en-US" altLang="zh-CN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(C-FAM):</a:t>
            </a:r>
            <a:r>
              <a:rPr lang="zh-CN" alt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“</a:t>
            </a:r>
            <a:r>
              <a:rPr lang="zh-CN" alt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聯合國重申自然家庭是社會的基本單元，這給同性戀驕傲節潑了一盆冷水”</a:t>
            </a:r>
            <a:endParaRPr lang="en-US" altLang="zh-CN" sz="16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臺灣守護家庭聯盟網站</a:t>
            </a:r>
            <a:r>
              <a:rPr lang="en-US" altLang="zh-CN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:《</a:t>
            </a:r>
            <a:r>
              <a:rPr lang="zh-CN" alt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聯合國人權理事會決議：反對多元成家鞏固傳統家庭</a:t>
            </a:r>
            <a:r>
              <a:rPr lang="en-US" altLang="zh-CN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》</a:t>
            </a:r>
            <a:endParaRPr lang="zh-CN" altLang="en-US" sz="16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84853" y="123478"/>
            <a:ext cx="8352928" cy="72008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446856" y="-20538"/>
            <a:ext cx="8229600" cy="857250"/>
          </a:xfrm>
        </p:spPr>
        <p:txBody>
          <a:bodyPr>
            <a:normAutofit fontScale="90000"/>
          </a:bodyPr>
          <a:lstStyle/>
          <a:p>
            <a:r>
              <a:rPr lang="zh-CN" altLang="en-US" sz="32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案例</a:t>
            </a:r>
            <a:r>
              <a:rPr lang="en-US" altLang="zh-CN" sz="32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--2014.6.26 </a:t>
            </a:r>
            <a:r>
              <a:rPr lang="zh-CN" altLang="en-US" sz="32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聯合國通過“保護家庭決議”</a:t>
            </a:r>
            <a:endParaRPr lang="zh-CN" altLang="en-US" sz="32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3" y="3649291"/>
            <a:ext cx="2160625" cy="1437581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1317" y="3684005"/>
            <a:ext cx="2963340" cy="1368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83925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059582"/>
            <a:ext cx="8229600" cy="3394472"/>
          </a:xfrm>
        </p:spPr>
        <p:txBody>
          <a:bodyPr>
            <a:noAutofit/>
          </a:bodyPr>
          <a:lstStyle/>
          <a:p>
            <a:r>
              <a:rPr lang="en-US" altLang="zh-CN" sz="2800" b="1" dirty="0" smtClean="0">
                <a:solidFill>
                  <a:srgbClr val="99CC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THANK YOU</a:t>
            </a:r>
            <a:endParaRPr lang="zh-CN" altLang="en-US" sz="2800" b="1" dirty="0">
              <a:solidFill>
                <a:srgbClr val="99CC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2644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89857" y="1481534"/>
            <a:ext cx="8229600" cy="3394472"/>
          </a:xfrm>
        </p:spPr>
        <p:txBody>
          <a:bodyPr>
            <a:noAutofit/>
          </a:bodyPr>
          <a:lstStyle/>
          <a:p>
            <a:r>
              <a:rPr lang="en-US" altLang="zh-CN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Doris E. </a:t>
            </a:r>
            <a:r>
              <a:rPr lang="en-US" altLang="zh-CN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Buss  </a:t>
            </a:r>
            <a:r>
              <a:rPr lang="en-US" altLang="zh-CN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assistant </a:t>
            </a:r>
            <a:r>
              <a:rPr lang="en-US" altLang="zh-CN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professor of law at Carleton University </a:t>
            </a:r>
            <a:r>
              <a:rPr lang="en-US" altLang="zh-CN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in </a:t>
            </a:r>
            <a:r>
              <a:rPr lang="en-US" altLang="zh-CN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US</a:t>
            </a:r>
            <a:r>
              <a:rPr lang="en-US" altLang="zh-CN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	\</a:t>
            </a:r>
            <a:endParaRPr lang="en-US" altLang="zh-CN" sz="14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international </a:t>
            </a:r>
            <a:r>
              <a:rPr lang="en-US" altLang="zh-CN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law and human </a:t>
            </a:r>
            <a:r>
              <a:rPr lang="en-US" altLang="zh-CN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rights</a:t>
            </a:r>
          </a:p>
          <a:p>
            <a:r>
              <a:rPr lang="en-US" altLang="zh-CN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global </a:t>
            </a:r>
            <a:r>
              <a:rPr lang="en-US" altLang="zh-CN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social </a:t>
            </a:r>
            <a:r>
              <a:rPr lang="en-US" altLang="zh-CN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movements</a:t>
            </a:r>
          </a:p>
          <a:p>
            <a:r>
              <a:rPr lang="en-US" altLang="zh-CN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women’s rights,</a:t>
            </a:r>
          </a:p>
          <a:p>
            <a:r>
              <a:rPr lang="en-US" altLang="zh-CN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feminist theory</a:t>
            </a:r>
          </a:p>
          <a:p>
            <a:pPr marL="0" indent="0">
              <a:buNone/>
            </a:pPr>
            <a:endParaRPr lang="en-US" altLang="zh-CN" sz="1400" b="1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24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Didi</a:t>
            </a:r>
            <a:r>
              <a:rPr lang="en-US" altLang="zh-CN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Herma  </a:t>
            </a:r>
            <a:r>
              <a:rPr lang="en-US" altLang="zh-CN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professor </a:t>
            </a:r>
            <a:r>
              <a:rPr lang="en-US" altLang="zh-CN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of law at </a:t>
            </a:r>
            <a:r>
              <a:rPr lang="en-US" altLang="zh-CN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Keele</a:t>
            </a:r>
            <a:r>
              <a:rPr lang="en-US" altLang="zh-CN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University in </a:t>
            </a:r>
            <a:r>
              <a:rPr lang="en-US" altLang="zh-CN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UK</a:t>
            </a:r>
          </a:p>
          <a:p>
            <a:r>
              <a:rPr lang="en-US" altLang="zh-CN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Gender </a:t>
            </a:r>
            <a:r>
              <a:rPr lang="en-US" altLang="zh-CN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and Sexuality </a:t>
            </a:r>
            <a:endParaRPr lang="en-US" altLang="zh-CN" sz="14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Race</a:t>
            </a:r>
            <a:r>
              <a:rPr lang="en-US" altLang="zh-CN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, Religion and Ethnicity </a:t>
            </a:r>
          </a:p>
          <a:p>
            <a:r>
              <a:rPr lang="en-US" altLang="zh-CN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Popular </a:t>
            </a:r>
            <a:r>
              <a:rPr lang="en-US" altLang="zh-CN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Culture </a:t>
            </a:r>
          </a:p>
          <a:p>
            <a:r>
              <a:rPr lang="en-US" altLang="zh-CN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Social </a:t>
            </a:r>
            <a:r>
              <a:rPr lang="en-US" altLang="zh-CN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Movement </a:t>
            </a:r>
          </a:p>
          <a:p>
            <a:r>
              <a:rPr lang="en-US" altLang="zh-CN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Law </a:t>
            </a:r>
            <a:r>
              <a:rPr lang="en-US" altLang="zh-CN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Reform</a:t>
            </a:r>
            <a:endParaRPr lang="en-US" altLang="zh-CN" sz="14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2800" b="1" dirty="0">
              <a:solidFill>
                <a:srgbClr val="8FFF1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endParaRPr lang="en-US" altLang="zh-CN" sz="2800" b="1" dirty="0" smtClean="0">
              <a:solidFill>
                <a:srgbClr val="8FFF1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2800" b="1" dirty="0">
              <a:solidFill>
                <a:srgbClr val="8FFF1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r>
              <a:rPr lang="zh-CN" altLang="en-US" sz="2800" b="1" dirty="0" smtClean="0">
                <a:solidFill>
                  <a:srgbClr val="99CC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          </a:t>
            </a:r>
            <a:endParaRPr lang="zh-CN" altLang="en-US" sz="2800" b="1" dirty="0">
              <a:solidFill>
                <a:srgbClr val="99CC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95536" y="51470"/>
            <a:ext cx="8352928" cy="72008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446856" y="-20538"/>
            <a:ext cx="8229600" cy="857250"/>
          </a:xfrm>
        </p:spPr>
        <p:txBody>
          <a:bodyPr>
            <a:normAutofit/>
          </a:bodyPr>
          <a:lstStyle/>
          <a:p>
            <a:r>
              <a:rPr lang="en-US" altLang="zh-CN" sz="3600" dirty="0" smtClean="0">
                <a:solidFill>
                  <a:schemeClr val="bg1"/>
                </a:solidFill>
                <a:latin typeface="Franklin Gothic Heavy" panose="020B0903020102020204" pitchFamily="34" charset="0"/>
              </a:rPr>
              <a:t>Authors</a:t>
            </a:r>
            <a:endParaRPr lang="en-US" altLang="zh-CN" sz="3600" dirty="0">
              <a:solidFill>
                <a:schemeClr val="bg1"/>
              </a:solidFill>
              <a:latin typeface="Franklin Gothic Heavy" panose="020B0903020102020204" pitchFamily="34" charset="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0688" y="1953195"/>
            <a:ext cx="1050603" cy="1050603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3488669"/>
            <a:ext cx="998971" cy="149845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418745" y="793036"/>
            <a:ext cx="60335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US" altLang="zh-CN" sz="1600" b="1" i="1" dirty="0">
                <a:solidFill>
                  <a:prstClr val="black">
                    <a:lumMod val="85000"/>
                    <a:lumOff val="1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Nation, church, family: the Christian right global mission</a:t>
            </a:r>
          </a:p>
        </p:txBody>
      </p:sp>
      <p:sp>
        <p:nvSpPr>
          <p:cNvPr id="8" name="矩形 7"/>
          <p:cNvSpPr/>
          <p:nvPr/>
        </p:nvSpPr>
        <p:spPr>
          <a:xfrm>
            <a:off x="323528" y="1131590"/>
            <a:ext cx="862270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en-US" altLang="zh-CN" sz="1600" b="1" i="1" dirty="0">
                <a:solidFill>
                  <a:prstClr val="black">
                    <a:lumMod val="85000"/>
                    <a:lumOff val="15000"/>
                  </a:prst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The gender agenda: women’s rights, radical feminism and homosexuality</a:t>
            </a:r>
          </a:p>
        </p:txBody>
      </p:sp>
    </p:spTree>
    <p:extLst>
      <p:ext uri="{BB962C8B-B14F-4D97-AF65-F5344CB8AC3E}">
        <p14:creationId xmlns:p14="http://schemas.microsoft.com/office/powerpoint/2010/main" val="682741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1400" b="1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</a:t>
            </a:r>
            <a:endParaRPr lang="en-US" altLang="zh-CN" sz="28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Socialists/Globalists</a:t>
            </a:r>
          </a:p>
          <a:p>
            <a:r>
              <a:rPr lang="en-US" altLang="zh-CN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Secularists/Humanists</a:t>
            </a:r>
          </a:p>
          <a:p>
            <a:r>
              <a:rPr lang="en-US" altLang="zh-CN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Feminists  </a:t>
            </a:r>
            <a:endParaRPr lang="en-US" altLang="zh-CN" sz="1600" b="1" i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28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Why family</a:t>
            </a:r>
            <a:r>
              <a:rPr lang="zh-CN" alt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？</a:t>
            </a:r>
            <a:endParaRPr lang="en-US" altLang="zh-CN" sz="2800" b="1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1400" b="1" i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2800" b="1" dirty="0">
              <a:solidFill>
                <a:srgbClr val="8FFF1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endParaRPr lang="en-US" altLang="zh-CN" sz="2800" b="1" dirty="0" smtClean="0">
              <a:solidFill>
                <a:srgbClr val="8FFF1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2800" b="1" dirty="0">
              <a:solidFill>
                <a:srgbClr val="8FFF1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r>
              <a:rPr lang="zh-CN" altLang="en-US" sz="2800" b="1" dirty="0" smtClean="0">
                <a:solidFill>
                  <a:srgbClr val="99CC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          </a:t>
            </a:r>
            <a:endParaRPr lang="zh-CN" altLang="en-US" sz="2800" b="1" dirty="0">
              <a:solidFill>
                <a:srgbClr val="99CC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84853" y="195486"/>
            <a:ext cx="8352928" cy="72008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446856" y="48766"/>
            <a:ext cx="8229600" cy="857250"/>
          </a:xfrm>
        </p:spPr>
        <p:txBody>
          <a:bodyPr>
            <a:normAutofit/>
          </a:bodyPr>
          <a:lstStyle/>
          <a:p>
            <a:r>
              <a:rPr lang="en-US" altLang="zh-CN" sz="3600" dirty="0">
                <a:solidFill>
                  <a:schemeClr val="bg1"/>
                </a:solidFill>
                <a:latin typeface="Franklin Gothic Heavy" panose="020B0903020102020204" pitchFamily="34" charset="0"/>
              </a:rPr>
              <a:t>The </a:t>
            </a:r>
            <a:r>
              <a:rPr lang="en-US" altLang="zh-CN" sz="3600" dirty="0" smtClean="0">
                <a:solidFill>
                  <a:schemeClr val="bg1"/>
                </a:solidFill>
                <a:latin typeface="Franklin Gothic Heavy" panose="020B0903020102020204" pitchFamily="34" charset="0"/>
              </a:rPr>
              <a:t>enemies </a:t>
            </a:r>
            <a:r>
              <a:rPr lang="en-US" altLang="zh-CN" sz="3600" dirty="0">
                <a:solidFill>
                  <a:schemeClr val="bg1"/>
                </a:solidFill>
                <a:latin typeface="Franklin Gothic Heavy" panose="020B0903020102020204" pitchFamily="34" charset="0"/>
              </a:rPr>
              <a:t>of </a:t>
            </a:r>
            <a:r>
              <a:rPr lang="en-US" altLang="zh-CN" sz="3600" dirty="0" smtClean="0">
                <a:solidFill>
                  <a:schemeClr val="bg1"/>
                </a:solidFill>
                <a:latin typeface="Franklin Gothic Heavy" panose="020B0903020102020204" pitchFamily="34" charset="0"/>
              </a:rPr>
              <a:t>CR at UN</a:t>
            </a:r>
            <a:endParaRPr lang="zh-CN" altLang="en-US" sz="3600" dirty="0">
              <a:solidFill>
                <a:schemeClr val="bg1"/>
              </a:solidFill>
              <a:latin typeface="Franklin Gothic Heavy" panose="020B09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4153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zh-CN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UN=</a:t>
            </a:r>
            <a:r>
              <a:rPr lang="zh-CN" altLang="en-US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世界政府，</a:t>
            </a:r>
            <a:r>
              <a:rPr lang="zh-TW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福利性</a:t>
            </a:r>
            <a:r>
              <a:rPr lang="en-US" altLang="zh-TW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TW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干預主</a:t>
            </a:r>
            <a:r>
              <a:rPr lang="zh-TW" altLang="en-US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義</a:t>
            </a:r>
            <a:r>
              <a:rPr lang="zh-CN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</a:t>
            </a:r>
            <a:r>
              <a:rPr lang="zh-TW" altLang="en-US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社</a:t>
            </a:r>
            <a:r>
              <a:rPr lang="zh-TW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會政策的普世</a:t>
            </a:r>
            <a:r>
              <a:rPr lang="zh-TW" altLang="en-US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化</a:t>
            </a:r>
            <a:endParaRPr lang="en-US" altLang="zh-TW" sz="2400" b="1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“一刀切”（</a:t>
            </a:r>
            <a:r>
              <a:rPr lang="en-US" altLang="zh-CN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cookie cutter standard</a:t>
            </a:r>
            <a:r>
              <a:rPr lang="zh-CN" altLang="en-US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endParaRPr lang="en-US" altLang="zh-CN" sz="24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國家主權遭到</a:t>
            </a:r>
            <a:r>
              <a:rPr lang="zh-CN" altLang="en-US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削弱，無法守護國内的傳統價值</a:t>
            </a:r>
            <a:endParaRPr lang="en-US" altLang="zh-CN" sz="24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24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新</a:t>
            </a:r>
            <a:r>
              <a:rPr lang="zh-CN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自由主</a:t>
            </a:r>
            <a:r>
              <a:rPr lang="zh-CN" altLang="en-US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義的悖論</a:t>
            </a:r>
            <a:endParaRPr lang="en-US" altLang="zh-CN" sz="24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國</a:t>
            </a:r>
            <a:r>
              <a:rPr lang="zh-CN" alt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家</a:t>
            </a:r>
            <a:r>
              <a:rPr lang="zh-CN" altLang="en-US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對内</a:t>
            </a:r>
            <a:r>
              <a:rPr lang="zh-CN" alt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：小政府</a:t>
            </a:r>
            <a:endParaRPr lang="en-US" altLang="zh-CN" sz="1800" b="1" dirty="0" smtClean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國家對外</a:t>
            </a:r>
            <a:r>
              <a:rPr lang="zh-CN" alt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：要強大，是</a:t>
            </a:r>
            <a:r>
              <a:rPr lang="zh-TW" alt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抵</a:t>
            </a:r>
            <a:r>
              <a:rPr lang="zh-TW" altLang="en-US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禦全球化的堡壘</a:t>
            </a:r>
            <a:r>
              <a:rPr lang="zh-TW" alt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CN" alt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能</a:t>
            </a:r>
            <a:r>
              <a:rPr lang="zh-TW" alt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保</a:t>
            </a:r>
            <a:r>
              <a:rPr lang="zh-TW" altLang="en-US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護自己的宗教和</a:t>
            </a:r>
            <a:r>
              <a:rPr lang="zh-TW" alt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文化</a:t>
            </a:r>
            <a:endParaRPr lang="en-US" altLang="zh-CN" sz="1800" b="1" dirty="0" smtClean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endParaRPr lang="en-US" altLang="zh-CN" sz="2800" b="1" dirty="0">
              <a:solidFill>
                <a:srgbClr val="99CC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2800" b="1" dirty="0" smtClean="0">
              <a:solidFill>
                <a:srgbClr val="8FFF1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2800" b="1" dirty="0">
              <a:solidFill>
                <a:srgbClr val="8FFF1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endParaRPr lang="en-US" altLang="zh-CN" sz="2800" b="1" dirty="0" smtClean="0">
              <a:solidFill>
                <a:srgbClr val="8FFF1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2800" b="1" dirty="0">
              <a:solidFill>
                <a:srgbClr val="8FFF1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r>
              <a:rPr lang="zh-CN" altLang="en-US" sz="2800" b="1" dirty="0" smtClean="0">
                <a:solidFill>
                  <a:srgbClr val="99CC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          </a:t>
            </a:r>
            <a:endParaRPr lang="zh-CN" altLang="en-US" sz="2800" b="1" dirty="0">
              <a:solidFill>
                <a:srgbClr val="99CC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95536" y="195486"/>
            <a:ext cx="8352928" cy="72008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446856" y="130324"/>
            <a:ext cx="8229600" cy="857250"/>
          </a:xfrm>
        </p:spPr>
        <p:txBody>
          <a:bodyPr>
            <a:normAutofit/>
          </a:bodyPr>
          <a:lstStyle/>
          <a:p>
            <a:r>
              <a:rPr lang="en-US" altLang="zh-CN" sz="3600" dirty="0" smtClean="0">
                <a:solidFill>
                  <a:schemeClr val="bg1"/>
                </a:solidFill>
                <a:latin typeface="Franklin Gothic Heavy" panose="020B0903020102020204" pitchFamily="34" charset="0"/>
              </a:rPr>
              <a:t>Enemy #1 : Socialists/Globalists</a:t>
            </a:r>
            <a:endParaRPr lang="en-US" altLang="zh-CN" sz="3600" dirty="0">
              <a:solidFill>
                <a:schemeClr val="bg1"/>
              </a:solidFill>
              <a:latin typeface="Franklin Gothic Heavy" panose="020B09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9868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zh-CN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Plans </a:t>
            </a:r>
            <a:r>
              <a:rPr lang="en-US" altLang="zh-CN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for </a:t>
            </a:r>
            <a:r>
              <a:rPr lang="en-US" altLang="zh-CN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action---</a:t>
            </a:r>
            <a:r>
              <a:rPr lang="zh-CN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更激進、更理想主義，更具前瞻性</a:t>
            </a:r>
            <a:endParaRPr lang="en-US" altLang="zh-CN" sz="20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TW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國際</a:t>
            </a:r>
            <a:r>
              <a:rPr lang="zh-TW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法</a:t>
            </a:r>
            <a:r>
              <a:rPr lang="zh-CN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和國際</a:t>
            </a:r>
            <a:r>
              <a:rPr lang="zh-TW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公約</a:t>
            </a:r>
            <a:r>
              <a:rPr lang="zh-CN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制定后</a:t>
            </a:r>
            <a:r>
              <a:rPr lang="zh-TW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TW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主權國家有義務去實施，並</a:t>
            </a:r>
            <a:r>
              <a:rPr lang="zh-TW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受到</a:t>
            </a:r>
            <a:r>
              <a:rPr lang="zh-CN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國際機構的</a:t>
            </a:r>
            <a:r>
              <a:rPr lang="zh-TW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監督</a:t>
            </a:r>
            <a:endParaRPr lang="en-US" altLang="zh-TW" sz="20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NGO</a:t>
            </a:r>
            <a:r>
              <a:rPr lang="zh-TW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作用增加</a:t>
            </a:r>
            <a:r>
              <a:rPr lang="zh-CN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TW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參</a:t>
            </a:r>
            <a:r>
              <a:rPr lang="zh-TW" altLang="en-US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與國際政策和法律的</a:t>
            </a:r>
            <a:r>
              <a:rPr lang="zh-TW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制定</a:t>
            </a:r>
            <a:r>
              <a:rPr lang="en-US" altLang="zh-CN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--Lobby</a:t>
            </a:r>
          </a:p>
          <a:p>
            <a:r>
              <a:rPr lang="en-US" altLang="zh-CN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The </a:t>
            </a:r>
            <a:r>
              <a:rPr lang="en-US" altLang="zh-CN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convention on the elimination of discrimination against women</a:t>
            </a:r>
          </a:p>
          <a:p>
            <a:endParaRPr lang="en-US" altLang="zh-CN" sz="1800" b="1" dirty="0">
              <a:solidFill>
                <a:srgbClr val="99CC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2800" b="1" dirty="0">
              <a:solidFill>
                <a:srgbClr val="8FFF1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endParaRPr lang="en-US" altLang="zh-CN" sz="2800" b="1" dirty="0" smtClean="0">
              <a:solidFill>
                <a:srgbClr val="8FFF1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2800" b="1" dirty="0">
              <a:solidFill>
                <a:srgbClr val="8FFF1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r>
              <a:rPr lang="zh-CN" altLang="en-US" sz="2800" b="1" dirty="0" smtClean="0">
                <a:solidFill>
                  <a:srgbClr val="99CC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          </a:t>
            </a:r>
            <a:endParaRPr lang="zh-CN" altLang="en-US" sz="2800" b="1" dirty="0">
              <a:solidFill>
                <a:srgbClr val="99CC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95536" y="195486"/>
            <a:ext cx="8352928" cy="72008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446856" y="130324"/>
            <a:ext cx="8229600" cy="857250"/>
          </a:xfrm>
        </p:spPr>
        <p:txBody>
          <a:bodyPr>
            <a:normAutofit/>
          </a:bodyPr>
          <a:lstStyle/>
          <a:p>
            <a:r>
              <a:rPr lang="en-US" altLang="zh-CN" sz="3600" dirty="0" smtClean="0">
                <a:solidFill>
                  <a:schemeClr val="bg1"/>
                </a:solidFill>
                <a:latin typeface="Franklin Gothic Heavy" panose="020B0903020102020204" pitchFamily="34" charset="0"/>
              </a:rPr>
              <a:t>“Backdoors” at the UN</a:t>
            </a:r>
            <a:endParaRPr lang="en-US" altLang="zh-CN" sz="3600" dirty="0">
              <a:solidFill>
                <a:schemeClr val="bg1"/>
              </a:solidFill>
              <a:latin typeface="Franklin Gothic Heavy" panose="020B0903020102020204" pitchFamily="34" charset="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238"/>
          <a:stretch/>
        </p:blipFill>
        <p:spPr>
          <a:xfrm>
            <a:off x="1115616" y="3003798"/>
            <a:ext cx="6737945" cy="2010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230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椭圆 6"/>
          <p:cNvSpPr/>
          <p:nvPr/>
        </p:nvSpPr>
        <p:spPr>
          <a:xfrm>
            <a:off x="1835696" y="1671650"/>
            <a:ext cx="1656184" cy="792088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b="1" dirty="0"/>
              <a:t>state</a:t>
            </a:r>
            <a:endParaRPr lang="zh-CN" altLang="en-US" b="1" dirty="0"/>
          </a:p>
        </p:txBody>
      </p:sp>
      <p:sp>
        <p:nvSpPr>
          <p:cNvPr id="8" name="椭圆 7"/>
          <p:cNvSpPr/>
          <p:nvPr/>
        </p:nvSpPr>
        <p:spPr>
          <a:xfrm>
            <a:off x="3707904" y="1700364"/>
            <a:ext cx="1584176" cy="792088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b="1" dirty="0" smtClean="0"/>
              <a:t>market</a:t>
            </a:r>
            <a:endParaRPr lang="zh-CN" altLang="en-US" b="1" dirty="0"/>
          </a:p>
        </p:txBody>
      </p:sp>
      <p:sp>
        <p:nvSpPr>
          <p:cNvPr id="9" name="椭圆 8"/>
          <p:cNvSpPr/>
          <p:nvPr/>
        </p:nvSpPr>
        <p:spPr>
          <a:xfrm>
            <a:off x="0" y="1671650"/>
            <a:ext cx="1584176" cy="792088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b="1" dirty="0" smtClean="0"/>
              <a:t>NGO</a:t>
            </a:r>
            <a:endParaRPr lang="zh-CN" altLang="en-US" b="1" dirty="0"/>
          </a:p>
        </p:txBody>
      </p:sp>
      <p:sp>
        <p:nvSpPr>
          <p:cNvPr id="10" name="椭圆 9"/>
          <p:cNvSpPr/>
          <p:nvPr/>
        </p:nvSpPr>
        <p:spPr>
          <a:xfrm>
            <a:off x="6300192" y="1671650"/>
            <a:ext cx="1872208" cy="79208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b="1" dirty="0" smtClean="0"/>
              <a:t>State</a:t>
            </a:r>
            <a:endParaRPr lang="zh-CN" altLang="en-US" b="1" dirty="0"/>
          </a:p>
        </p:txBody>
      </p:sp>
      <p:sp>
        <p:nvSpPr>
          <p:cNvPr id="11" name="椭圆 10"/>
          <p:cNvSpPr/>
          <p:nvPr/>
        </p:nvSpPr>
        <p:spPr>
          <a:xfrm>
            <a:off x="5868144" y="3075806"/>
            <a:ext cx="1368152" cy="864096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b="1" dirty="0" smtClean="0"/>
              <a:t>market</a:t>
            </a:r>
            <a:endParaRPr lang="zh-CN" altLang="en-US" b="1" dirty="0"/>
          </a:p>
        </p:txBody>
      </p:sp>
      <p:sp>
        <p:nvSpPr>
          <p:cNvPr id="12" name="椭圆 11"/>
          <p:cNvSpPr/>
          <p:nvPr/>
        </p:nvSpPr>
        <p:spPr>
          <a:xfrm>
            <a:off x="7524328" y="3154660"/>
            <a:ext cx="1080120" cy="792088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/>
              <a:t>NGO</a:t>
            </a:r>
            <a:endParaRPr lang="zh-CN" altLang="en-US" dirty="0"/>
          </a:p>
        </p:txBody>
      </p:sp>
      <p:cxnSp>
        <p:nvCxnSpPr>
          <p:cNvPr id="14" name="直接连接符 13"/>
          <p:cNvCxnSpPr/>
          <p:nvPr/>
        </p:nvCxnSpPr>
        <p:spPr>
          <a:xfrm flipH="1">
            <a:off x="6552220" y="2463738"/>
            <a:ext cx="252028" cy="6120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直接箭头连接符 15"/>
          <p:cNvCxnSpPr>
            <a:endCxn id="12" idx="0"/>
          </p:cNvCxnSpPr>
          <p:nvPr/>
        </p:nvCxnSpPr>
        <p:spPr>
          <a:xfrm>
            <a:off x="7668344" y="2463738"/>
            <a:ext cx="396044" cy="69092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直接连接符 19"/>
          <p:cNvCxnSpPr/>
          <p:nvPr/>
        </p:nvCxnSpPr>
        <p:spPr>
          <a:xfrm flipH="1">
            <a:off x="3491880" y="2067694"/>
            <a:ext cx="17951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直接连接符 21"/>
          <p:cNvCxnSpPr>
            <a:stCxn id="7" idx="2"/>
            <a:endCxn id="9" idx="6"/>
          </p:cNvCxnSpPr>
          <p:nvPr/>
        </p:nvCxnSpPr>
        <p:spPr>
          <a:xfrm flipH="1">
            <a:off x="1584176" y="2067694"/>
            <a:ext cx="25152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肘形连接符 35"/>
          <p:cNvCxnSpPr>
            <a:stCxn id="12" idx="6"/>
          </p:cNvCxnSpPr>
          <p:nvPr/>
        </p:nvCxnSpPr>
        <p:spPr>
          <a:xfrm flipH="1" flipV="1">
            <a:off x="5292080" y="699542"/>
            <a:ext cx="3312368" cy="2851162"/>
          </a:xfrm>
          <a:prstGeom prst="bentConnector3">
            <a:avLst>
              <a:gd name="adj1" fmla="val -6901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肘形连接符 48"/>
          <p:cNvCxnSpPr>
            <a:stCxn id="9" idx="0"/>
          </p:cNvCxnSpPr>
          <p:nvPr/>
        </p:nvCxnSpPr>
        <p:spPr>
          <a:xfrm rot="5400000" flipH="1" flipV="1">
            <a:off x="1943962" y="-452332"/>
            <a:ext cx="972108" cy="3275856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椭圆 49"/>
          <p:cNvSpPr/>
          <p:nvPr/>
        </p:nvSpPr>
        <p:spPr>
          <a:xfrm>
            <a:off x="4067944" y="348503"/>
            <a:ext cx="1224136" cy="702078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b="1" dirty="0" smtClean="0"/>
              <a:t>UN</a:t>
            </a:r>
            <a:endParaRPr lang="zh-CN" altLang="en-US" b="1" dirty="0"/>
          </a:p>
        </p:txBody>
      </p:sp>
      <p:cxnSp>
        <p:nvCxnSpPr>
          <p:cNvPr id="59" name="直接箭头连接符 58"/>
          <p:cNvCxnSpPr/>
          <p:nvPr/>
        </p:nvCxnSpPr>
        <p:spPr>
          <a:xfrm flipH="1">
            <a:off x="3059832" y="1050581"/>
            <a:ext cx="1152128" cy="62106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61" name="直接箭头连接符 60"/>
          <p:cNvCxnSpPr/>
          <p:nvPr/>
        </p:nvCxnSpPr>
        <p:spPr>
          <a:xfrm>
            <a:off x="5148064" y="1050581"/>
            <a:ext cx="1296144" cy="64978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62" name="椭圆 61"/>
          <p:cNvSpPr/>
          <p:nvPr/>
        </p:nvSpPr>
        <p:spPr>
          <a:xfrm>
            <a:off x="3059832" y="4083918"/>
            <a:ext cx="1728192" cy="93610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b="1" dirty="0" smtClean="0"/>
              <a:t>Some</a:t>
            </a:r>
          </a:p>
          <a:p>
            <a:pPr algn="ctr"/>
            <a:r>
              <a:rPr lang="en-US" altLang="zh-CN" b="1" dirty="0" smtClean="0"/>
              <a:t>Marginal groups</a:t>
            </a:r>
            <a:endParaRPr lang="zh-CN" altLang="en-US" b="1" dirty="0"/>
          </a:p>
        </p:txBody>
      </p:sp>
      <p:cxnSp>
        <p:nvCxnSpPr>
          <p:cNvPr id="64" name="直接箭头连接符 63"/>
          <p:cNvCxnSpPr/>
          <p:nvPr/>
        </p:nvCxnSpPr>
        <p:spPr>
          <a:xfrm flipH="1" flipV="1">
            <a:off x="971600" y="2492452"/>
            <a:ext cx="2088232" cy="187949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6" name="直接箭头连接符 65"/>
          <p:cNvCxnSpPr>
            <a:stCxn id="62" idx="6"/>
          </p:cNvCxnSpPr>
          <p:nvPr/>
        </p:nvCxnSpPr>
        <p:spPr>
          <a:xfrm flipV="1">
            <a:off x="4788024" y="3946748"/>
            <a:ext cx="3078342" cy="60522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" name="直接箭头连接符 3"/>
          <p:cNvCxnSpPr/>
          <p:nvPr/>
        </p:nvCxnSpPr>
        <p:spPr>
          <a:xfrm>
            <a:off x="2843808" y="2492452"/>
            <a:ext cx="792088" cy="145429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6" name="直接箭头连接符 5"/>
          <p:cNvCxnSpPr/>
          <p:nvPr/>
        </p:nvCxnSpPr>
        <p:spPr>
          <a:xfrm flipH="1">
            <a:off x="4535996" y="2463738"/>
            <a:ext cx="2016224" cy="16201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4747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6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世俗</a:t>
            </a:r>
            <a:r>
              <a:rPr lang="zh-CN" alt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主義</a:t>
            </a:r>
            <a:r>
              <a:rPr lang="zh-CN" alt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者：</a:t>
            </a:r>
            <a:r>
              <a:rPr lang="zh-TW" alt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反</a:t>
            </a:r>
            <a:r>
              <a:rPr lang="zh-CN" alt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對</a:t>
            </a:r>
            <a:r>
              <a:rPr lang="zh-TW" alt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宗教</a:t>
            </a:r>
            <a:r>
              <a:rPr lang="zh-TW" alt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價值和傳統</a:t>
            </a:r>
            <a:r>
              <a:rPr lang="zh-TW" alt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家庭</a:t>
            </a:r>
            <a:endParaRPr lang="en-US" altLang="zh-CN" sz="18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endParaRPr lang="en-US" altLang="zh-CN" sz="18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人文主义者：“普世”</a:t>
            </a:r>
            <a:r>
              <a:rPr lang="zh-TW" alt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人權</a:t>
            </a:r>
            <a:r>
              <a:rPr lang="en-US" altLang="zh-CN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VS</a:t>
            </a:r>
            <a:r>
              <a:rPr lang="zh-CN" alt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女權、性權</a:t>
            </a:r>
            <a:r>
              <a:rPr lang="zh-CN" alt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；</a:t>
            </a:r>
            <a:r>
              <a:rPr lang="zh-TW" alt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提倡</a:t>
            </a:r>
            <a:r>
              <a:rPr lang="zh-TW" alt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婦女和兒童的權利是對宗教價值的破壞</a:t>
            </a:r>
          </a:p>
          <a:p>
            <a:endParaRPr lang="en-US" altLang="zh-CN" sz="2800" b="1" dirty="0" smtClean="0">
              <a:solidFill>
                <a:srgbClr val="8FFF1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2800" b="1" dirty="0">
              <a:solidFill>
                <a:srgbClr val="8FFF1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endParaRPr lang="en-US" altLang="zh-CN" sz="2800" b="1" dirty="0" smtClean="0">
              <a:solidFill>
                <a:srgbClr val="8FFF1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2800" b="1" dirty="0">
              <a:solidFill>
                <a:srgbClr val="8FFF1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r>
              <a:rPr lang="zh-CN" altLang="en-US" sz="2800" b="1" dirty="0" smtClean="0">
                <a:solidFill>
                  <a:srgbClr val="99CC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          </a:t>
            </a:r>
            <a:endParaRPr lang="zh-CN" altLang="en-US" sz="2800" b="1" dirty="0">
              <a:solidFill>
                <a:srgbClr val="99CC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95536" y="195486"/>
            <a:ext cx="8352928" cy="72008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446856" y="130324"/>
            <a:ext cx="8229600" cy="857250"/>
          </a:xfrm>
        </p:spPr>
        <p:txBody>
          <a:bodyPr>
            <a:normAutofit/>
          </a:bodyPr>
          <a:lstStyle/>
          <a:p>
            <a:r>
              <a:rPr lang="en-US" altLang="zh-CN" sz="3600" dirty="0">
                <a:solidFill>
                  <a:schemeClr val="bg1"/>
                </a:solidFill>
                <a:latin typeface="Franklin Gothic Heavy" panose="020B0903020102020204" pitchFamily="34" charset="0"/>
              </a:rPr>
              <a:t>Enemy </a:t>
            </a:r>
            <a:r>
              <a:rPr lang="en-US" altLang="zh-CN" sz="3600" dirty="0" smtClean="0">
                <a:solidFill>
                  <a:schemeClr val="bg1"/>
                </a:solidFill>
                <a:latin typeface="Franklin Gothic Heavy" panose="020B0903020102020204" pitchFamily="34" charset="0"/>
              </a:rPr>
              <a:t>#2 </a:t>
            </a:r>
            <a:r>
              <a:rPr lang="en-US" altLang="zh-CN" sz="3600" dirty="0">
                <a:solidFill>
                  <a:schemeClr val="bg1"/>
                </a:solidFill>
                <a:latin typeface="Franklin Gothic Heavy" panose="020B0903020102020204" pitchFamily="34" charset="0"/>
              </a:rPr>
              <a:t>: Secularists/Humanists</a:t>
            </a:r>
          </a:p>
        </p:txBody>
      </p:sp>
    </p:spTree>
    <p:extLst>
      <p:ext uri="{BB962C8B-B14F-4D97-AF65-F5344CB8AC3E}">
        <p14:creationId xmlns:p14="http://schemas.microsoft.com/office/powerpoint/2010/main" val="3819877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87574"/>
            <a:ext cx="8229600" cy="3394472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altLang="zh-CN" sz="16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The </a:t>
            </a:r>
            <a:r>
              <a:rPr lang="en-US" altLang="zh-CN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real face of the anti-Christian/anti-family force </a:t>
            </a:r>
            <a:r>
              <a:rPr lang="zh-CN" alt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一切陰謀的幕後</a:t>
            </a:r>
            <a:r>
              <a:rPr lang="zh-CN" altLang="en-US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黑手</a:t>
            </a:r>
            <a:endParaRPr lang="en-US" altLang="zh-CN" sz="1600" b="1" dirty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28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梵</a:t>
            </a:r>
            <a:r>
              <a:rPr lang="zh-CN" alt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蒂</a:t>
            </a:r>
            <a:r>
              <a:rPr lang="zh-CN" alt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岡（</a:t>
            </a:r>
            <a:r>
              <a:rPr lang="en-US" altLang="zh-CN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Vatican</a:t>
            </a:r>
            <a:r>
              <a:rPr lang="zh-CN" alt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）對女權的四個意見：</a:t>
            </a:r>
            <a:endParaRPr lang="en-US" altLang="zh-CN" sz="28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 Women’s  </a:t>
            </a:r>
            <a:r>
              <a:rPr lang="en-US" altLang="zh-CN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natural roles</a:t>
            </a:r>
            <a:endParaRPr lang="en-US" altLang="zh-CN" sz="20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 Women’s </a:t>
            </a:r>
            <a:r>
              <a:rPr lang="en-US" altLang="zh-CN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rights are not human’s rights</a:t>
            </a:r>
            <a:endParaRPr lang="en-US" altLang="zh-CN" sz="20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 Gender </a:t>
            </a:r>
            <a:r>
              <a:rPr lang="en-US" altLang="zh-CN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and Equality</a:t>
            </a:r>
            <a:endParaRPr lang="en-US" altLang="zh-CN" sz="20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 Distinction </a:t>
            </a:r>
            <a:r>
              <a:rPr lang="en-US" altLang="zh-CN" sz="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between real and radical feminists</a:t>
            </a:r>
            <a:endParaRPr lang="en-US" altLang="zh-CN" sz="20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28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2800" b="1" dirty="0" smtClean="0">
              <a:solidFill>
                <a:srgbClr val="8FFF1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2800" b="1" dirty="0">
              <a:solidFill>
                <a:srgbClr val="8FFF1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endParaRPr lang="en-US" altLang="zh-CN" sz="2800" b="1" dirty="0" smtClean="0">
              <a:solidFill>
                <a:srgbClr val="8FFF1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2800" b="1" dirty="0">
              <a:solidFill>
                <a:srgbClr val="8FFF1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r>
              <a:rPr lang="zh-CN" altLang="en-US" sz="2800" b="1" dirty="0" smtClean="0">
                <a:solidFill>
                  <a:srgbClr val="99CC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                   </a:t>
            </a:r>
            <a:endParaRPr lang="zh-CN" altLang="en-US" sz="2800" b="1" dirty="0">
              <a:solidFill>
                <a:srgbClr val="99CC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95536" y="195486"/>
            <a:ext cx="8352928" cy="72008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446856" y="130324"/>
            <a:ext cx="8229600" cy="857250"/>
          </a:xfrm>
        </p:spPr>
        <p:txBody>
          <a:bodyPr>
            <a:normAutofit/>
          </a:bodyPr>
          <a:lstStyle/>
          <a:p>
            <a:r>
              <a:rPr lang="en-US" altLang="zh-CN" sz="3600" dirty="0">
                <a:solidFill>
                  <a:schemeClr val="bg1"/>
                </a:solidFill>
                <a:latin typeface="Franklin Gothic Heavy" panose="020B0903020102020204" pitchFamily="34" charset="0"/>
              </a:rPr>
              <a:t>Enemy </a:t>
            </a:r>
            <a:r>
              <a:rPr lang="en-US" altLang="zh-CN" sz="3600" dirty="0" smtClean="0">
                <a:solidFill>
                  <a:schemeClr val="bg1"/>
                </a:solidFill>
                <a:latin typeface="Franklin Gothic Heavy" panose="020B0903020102020204" pitchFamily="34" charset="0"/>
              </a:rPr>
              <a:t>#3 </a:t>
            </a:r>
            <a:r>
              <a:rPr lang="en-US" altLang="zh-CN" sz="3600" dirty="0">
                <a:solidFill>
                  <a:schemeClr val="bg1"/>
                </a:solidFill>
                <a:latin typeface="Franklin Gothic Heavy" panose="020B0903020102020204" pitchFamily="34" charset="0"/>
              </a:rPr>
              <a:t>: Feminists</a:t>
            </a:r>
            <a:endParaRPr lang="zh-CN" altLang="en-US" sz="3600" dirty="0">
              <a:solidFill>
                <a:schemeClr val="bg1"/>
              </a:solidFill>
              <a:latin typeface="Franklin Gothic Heavy" panose="020B09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3096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846</TotalTime>
  <Words>2207</Words>
  <Application>Microsoft Office PowerPoint</Application>
  <PresentationFormat>全屏显示(16:9)</PresentationFormat>
  <Paragraphs>248</Paragraphs>
  <Slides>20</Slides>
  <Notes>8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21" baseType="lpstr">
      <vt:lpstr>Office 主题​​</vt:lpstr>
      <vt:lpstr>全球化背景下的國家、宗教與家庭</vt:lpstr>
      <vt:lpstr>案例--2014.6.26 聯合國通過“保護家庭決議”</vt:lpstr>
      <vt:lpstr>Authors</vt:lpstr>
      <vt:lpstr>The enemies of CR at UN</vt:lpstr>
      <vt:lpstr>Enemy #1 : Socialists/Globalists</vt:lpstr>
      <vt:lpstr>“Backdoors” at the UN</vt:lpstr>
      <vt:lpstr>PowerPoint 演示文稿</vt:lpstr>
      <vt:lpstr>Enemy #2 : Secularists/Humanists</vt:lpstr>
      <vt:lpstr>Enemy #3 : Feminists</vt:lpstr>
      <vt:lpstr>Enemy #3 : Feminists</vt:lpstr>
      <vt:lpstr>Enemy #3 : Feminists</vt:lpstr>
      <vt:lpstr>Defender and protectors of us </vt:lpstr>
      <vt:lpstr>Why family?</vt:lpstr>
      <vt:lpstr>Why family?</vt:lpstr>
      <vt:lpstr>“ANTI-FAMILY”</vt:lpstr>
      <vt:lpstr>作者提出的問題</vt:lpstr>
      <vt:lpstr>關於家庭議題的那些事兒</vt:lpstr>
      <vt:lpstr>如果CR的類似主張成功，世界會怎樣？ </vt:lpstr>
      <vt:lpstr>影響無処不在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“颐和园路多元性别研究协会”</dc:title>
  <dc:creator>fssys</dc:creator>
  <cp:lastModifiedBy>Administrator</cp:lastModifiedBy>
  <cp:revision>207</cp:revision>
  <dcterms:created xsi:type="dcterms:W3CDTF">2015-08-06T12:10:44Z</dcterms:created>
  <dcterms:modified xsi:type="dcterms:W3CDTF">2015-10-29T11:15:35Z</dcterms:modified>
</cp:coreProperties>
</file>